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00" r:id="rId4"/>
    <p:sldMasterId id="2147485005" r:id="rId5"/>
    <p:sldMasterId id="2147484998" r:id="rId6"/>
    <p:sldMasterId id="2147485010" r:id="rId7"/>
    <p:sldMasterId id="2147485014" r:id="rId8"/>
    <p:sldMasterId id="2147485017" r:id="rId9"/>
    <p:sldMasterId id="2147485019" r:id="rId10"/>
    <p:sldMasterId id="2147485029" r:id="rId11"/>
  </p:sldMasterIdLst>
  <p:notesMasterIdLst>
    <p:notesMasterId r:id="rId28"/>
  </p:notesMasterIdLst>
  <p:handoutMasterIdLst>
    <p:handoutMasterId r:id="rId29"/>
  </p:handoutMasterIdLst>
  <p:sldIdLst>
    <p:sldId id="773" r:id="rId12"/>
    <p:sldId id="758" r:id="rId13"/>
    <p:sldId id="776" r:id="rId14"/>
    <p:sldId id="770" r:id="rId15"/>
    <p:sldId id="771" r:id="rId16"/>
    <p:sldId id="777" r:id="rId17"/>
    <p:sldId id="736" r:id="rId18"/>
    <p:sldId id="664" r:id="rId19"/>
    <p:sldId id="756" r:id="rId20"/>
    <p:sldId id="653" r:id="rId21"/>
    <p:sldId id="775" r:id="rId22"/>
    <p:sldId id="654" r:id="rId23"/>
    <p:sldId id="766" r:id="rId24"/>
    <p:sldId id="657" r:id="rId25"/>
    <p:sldId id="698" r:id="rId26"/>
    <p:sldId id="661" r:id="rId27"/>
  </p:sldIdLst>
  <p:sldSz cx="12192000" cy="6858000"/>
  <p:notesSz cx="7010400" cy="9296400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9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.yurchenko" initials="r" lastIdx="1" clrIdx="0"/>
  <p:cmAuthor id="1" name="Vyacheslav" initials="V.Kononov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66"/>
    <a:srgbClr val="FFFFFF"/>
    <a:srgbClr val="FF6700"/>
    <a:srgbClr val="F26522"/>
    <a:srgbClr val="FF5B00"/>
    <a:srgbClr val="ADBFB3"/>
    <a:srgbClr val="8C9BA2"/>
    <a:srgbClr val="99A6AC"/>
    <a:srgbClr val="B2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9568" autoAdjust="0"/>
  </p:normalViewPr>
  <p:slideViewPr>
    <p:cSldViewPr>
      <p:cViewPr varScale="1">
        <p:scale>
          <a:sx n="91" d="100"/>
          <a:sy n="91" d="100"/>
        </p:scale>
        <p:origin x="420" y="66"/>
      </p:cViewPr>
      <p:guideLst>
        <p:guide orient="horz" pos="2160"/>
        <p:guide pos="453"/>
        <p:guide pos="7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78"/>
      </p:cViewPr>
      <p:guideLst>
        <p:guide orient="horz" pos="2839"/>
        <p:guide pos="2114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A6B-4D04-BB35-AA2C24082CF2}"/>
              </c:ext>
            </c:extLst>
          </c:dPt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B-4D04-BB35-AA2C24082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fld id="{22455BC3-F0C4-401B-9691-45E50093F41D}" type="datetimeFigureOut">
              <a:rPr lang="ru-RU"/>
              <a:pPr>
                <a:defRPr/>
              </a:pPr>
              <a:t>15.10.2024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3106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60" y="883106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fld id="{B6A0972B-00C0-4DE6-B0B6-47421F6B6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160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60" y="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fld id="{785890BF-1BF8-411E-9CBB-A83CEA2CC8F3}" type="datetimeFigureOut">
              <a:rPr lang="ru-RU"/>
              <a:pPr>
                <a:defRPr/>
              </a:pPr>
              <a:t>15.10.2024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0" tIns="44570" rIns="89140" bIns="4457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51" y="4415530"/>
            <a:ext cx="5605700" cy="4183603"/>
          </a:xfrm>
          <a:prstGeom prst="rect">
            <a:avLst/>
          </a:prstGeom>
        </p:spPr>
        <p:txBody>
          <a:bodyPr vert="horz" lIns="89140" tIns="44570" rIns="89140" bIns="4457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3106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60" y="8831060"/>
            <a:ext cx="3038604" cy="463854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latin typeface="+mn-lt"/>
              </a:defRPr>
            </a:lvl1pPr>
          </a:lstStyle>
          <a:p>
            <a:pPr>
              <a:defRPr/>
            </a:pPr>
            <a:fld id="{4769FD6C-689D-4E25-B348-B7FC0CA05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245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54ED9-7CAE-4802-909D-0A4FE2A09B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6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0884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19CE84-0B5B-F94E-9F0D-62F173754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3321987"/>
            <a:ext cx="4877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Tahoma"/>
                <a:cs typeface="Tahoma"/>
              </a:rPr>
              <a:t>ООО «СК «Согласие»</a:t>
            </a:r>
            <a:endParaRPr lang="ru-RU" sz="1400" dirty="0" smtClean="0">
              <a:latin typeface="Tahoma"/>
              <a:cs typeface="Tahoma"/>
            </a:endParaRPr>
          </a:p>
          <a:p>
            <a:r>
              <a:rPr lang="nb-NO" sz="1400" dirty="0" smtClean="0">
                <a:latin typeface="Tahoma"/>
                <a:cs typeface="Tahoma"/>
              </a:rPr>
              <a:t>129110, г. </a:t>
            </a:r>
            <a:r>
              <a:rPr lang="nb-NO" sz="1400" dirty="0" err="1" smtClean="0">
                <a:latin typeface="Tahoma"/>
                <a:cs typeface="Tahoma"/>
              </a:rPr>
              <a:t>Москва</a:t>
            </a:r>
            <a:r>
              <a:rPr lang="nb-NO" sz="1400" dirty="0" smtClean="0">
                <a:latin typeface="Tahoma"/>
                <a:cs typeface="Tahoma"/>
              </a:rPr>
              <a:t>, </a:t>
            </a:r>
            <a:r>
              <a:rPr lang="nb-NO" sz="1400" dirty="0" err="1" smtClean="0">
                <a:latin typeface="Tahoma"/>
                <a:cs typeface="Tahoma"/>
              </a:rPr>
              <a:t>ул</a:t>
            </a:r>
            <a:r>
              <a:rPr lang="nb-NO" sz="1400" dirty="0" smtClean="0">
                <a:latin typeface="Tahoma"/>
                <a:cs typeface="Tahoma"/>
              </a:rPr>
              <a:t>. </a:t>
            </a:r>
            <a:r>
              <a:rPr lang="nb-NO" sz="1400" dirty="0" err="1" smtClean="0">
                <a:latin typeface="Tahoma"/>
                <a:cs typeface="Tahoma"/>
              </a:rPr>
              <a:t>Гиляровского</a:t>
            </a:r>
            <a:r>
              <a:rPr lang="nb-NO" sz="1400" dirty="0" smtClean="0">
                <a:latin typeface="Tahoma"/>
                <a:cs typeface="Tahoma"/>
              </a:rPr>
              <a:t>, 42</a:t>
            </a:r>
          </a:p>
          <a:p>
            <a:r>
              <a:rPr lang="nb-NO" sz="1400" dirty="0" err="1" smtClean="0">
                <a:solidFill>
                  <a:schemeClr val="accent1"/>
                </a:solidFill>
                <a:latin typeface="Tahoma"/>
                <a:cs typeface="Tahoma"/>
              </a:rPr>
              <a:t>www.soglasie.ru</a:t>
            </a:r>
            <a:endParaRPr lang="en-US" sz="1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9947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FFFF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dirty="0" smtClean="0"/>
              <a:t>Спасибо за доверие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883679" y="4207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61EF8AF-A1BB-1B41-B431-9BAB9F1B883D}" type="datetimeFigureOut">
              <a:rPr lang="en-US" smtClean="0"/>
              <a:pPr/>
              <a:t>10/15/2024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7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idx="1"/>
          </p:nvPr>
        </p:nvSpPr>
        <p:spPr>
          <a:xfrm>
            <a:off x="609600" y="1658219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4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413792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623392" y="1600201"/>
            <a:ext cx="10959008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278075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8185824F-2274-C745-8BE8-2632E2ED8022}" type="slidenum">
              <a:rPr lang="en-US" smtClean="0">
                <a:solidFill>
                  <a:srgbClr val="4A4A5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A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07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571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0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00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53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40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7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4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52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78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62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6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6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00" y="413792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623392" y="1600201"/>
            <a:ext cx="10959008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138" y="6300362"/>
            <a:ext cx="1585912" cy="3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доверие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00" y="413792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623392" y="1600201"/>
            <a:ext cx="10959008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278075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8185824F-2274-C745-8BE8-2632E2ED8022}" type="slidenum">
              <a:rPr lang="en-US" smtClean="0">
                <a:solidFill>
                  <a:srgbClr val="4A4A5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A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1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4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6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37600" y="3831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1EF8AF-A1BB-1B41-B431-9BAB9F1B883D}" type="datetimeFigureOut">
              <a:rPr lang="en-US" smtClean="0"/>
              <a:pPr/>
              <a:t>10/15/2024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1F642-5D7F-4560-86F9-FE34998F4E93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A8A39-B94E-4700-A5DD-66B9643AA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9600" y="3321987"/>
            <a:ext cx="4877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dirty="0" smtClean="0">
                <a:solidFill>
                  <a:srgbClr val="000000"/>
                </a:solidFill>
                <a:latin typeface="Tahoma"/>
                <a:cs typeface="Tahoma"/>
              </a:rPr>
              <a:t>ООО «СК «Согласие»</a:t>
            </a:r>
            <a:endParaRPr lang="ru-RU" sz="1400" b="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r>
              <a:rPr lang="nb-NO" sz="1400" b="0" dirty="0" smtClean="0">
                <a:solidFill>
                  <a:srgbClr val="000000"/>
                </a:solidFill>
                <a:latin typeface="Tahoma"/>
                <a:cs typeface="Tahoma"/>
              </a:rPr>
              <a:t>129110, г. </a:t>
            </a:r>
            <a:r>
              <a:rPr lang="nb-NO" sz="1400" b="0" dirty="0" err="1" smtClean="0">
                <a:solidFill>
                  <a:srgbClr val="000000"/>
                </a:solidFill>
                <a:latin typeface="Tahoma"/>
                <a:cs typeface="Tahoma"/>
              </a:rPr>
              <a:t>Москва</a:t>
            </a:r>
            <a:r>
              <a:rPr lang="nb-NO" sz="1400" b="0" dirty="0" smtClean="0">
                <a:solidFill>
                  <a:srgbClr val="000000"/>
                </a:solidFill>
                <a:latin typeface="Tahoma"/>
                <a:cs typeface="Tahoma"/>
              </a:rPr>
              <a:t>, </a:t>
            </a:r>
            <a:r>
              <a:rPr lang="nb-NO" sz="1400" b="0" dirty="0" err="1" smtClean="0">
                <a:solidFill>
                  <a:srgbClr val="000000"/>
                </a:solidFill>
                <a:latin typeface="Tahoma"/>
                <a:cs typeface="Tahoma"/>
              </a:rPr>
              <a:t>ул</a:t>
            </a:r>
            <a:r>
              <a:rPr lang="nb-NO" sz="1400" b="0" dirty="0" smtClean="0">
                <a:solidFill>
                  <a:srgbClr val="000000"/>
                </a:solidFill>
                <a:latin typeface="Tahoma"/>
                <a:cs typeface="Tahoma"/>
              </a:rPr>
              <a:t>. </a:t>
            </a:r>
            <a:r>
              <a:rPr lang="nb-NO" sz="1400" b="0" dirty="0" err="1" smtClean="0">
                <a:solidFill>
                  <a:srgbClr val="000000"/>
                </a:solidFill>
                <a:latin typeface="Tahoma"/>
                <a:cs typeface="Tahoma"/>
              </a:rPr>
              <a:t>Гиляровского</a:t>
            </a:r>
            <a:r>
              <a:rPr lang="nb-NO" sz="1400" b="0" dirty="0" smtClean="0">
                <a:solidFill>
                  <a:srgbClr val="000000"/>
                </a:solidFill>
                <a:latin typeface="Tahoma"/>
                <a:cs typeface="Tahoma"/>
              </a:rPr>
              <a:t>, 42</a:t>
            </a:r>
          </a:p>
          <a:p>
            <a:r>
              <a:rPr lang="nb-NO" sz="1400" b="0" dirty="0" err="1" smtClean="0">
                <a:solidFill>
                  <a:schemeClr val="accent1"/>
                </a:solidFill>
                <a:latin typeface="Tahoma"/>
                <a:cs typeface="Tahoma"/>
              </a:rPr>
              <a:t>www.soglasie.ru</a:t>
            </a:r>
            <a:endParaRPr lang="en-US" sz="14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9947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FFFF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b="0" dirty="0" smtClean="0"/>
              <a:t>Спасибо за доверие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2324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4" r:id="rId2"/>
    <p:sldLayoutId id="214748501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2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00" y="330708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059447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9138" y="6300362"/>
            <a:ext cx="1585912" cy="3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2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336000" y="1783980"/>
            <a:ext cx="11520000" cy="3240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086851" y="6165306"/>
            <a:ext cx="2709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FF6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ведёт к Согласию</a:t>
            </a:r>
            <a:endParaRPr lang="ru-RU" sz="1600" b="0" dirty="0">
              <a:solidFill>
                <a:srgbClr val="FF6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47" y="5989389"/>
            <a:ext cx="3250875" cy="6903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336000" y="343980"/>
            <a:ext cx="11520000" cy="1440000"/>
          </a:xfrm>
          <a:prstGeom prst="rect">
            <a:avLst/>
          </a:prstGeom>
          <a:solidFill>
            <a:srgbClr val="FF6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43980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5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0032" y="242888"/>
            <a:ext cx="11691937" cy="3319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0032" y="3068665"/>
            <a:ext cx="11692800" cy="1274400"/>
          </a:xfrm>
          <a:prstGeom prst="rect">
            <a:avLst/>
          </a:prstGeom>
          <a:solidFill>
            <a:srgbClr val="DC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Pers_02+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3" y="2420889"/>
            <a:ext cx="1737444" cy="4076113"/>
          </a:xfrm>
          <a:prstGeom prst="rect">
            <a:avLst/>
          </a:prstGeom>
        </p:spPr>
      </p:pic>
      <p:pic>
        <p:nvPicPr>
          <p:cNvPr id="9" name="Picture 8" descr="Pers_01+.pn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8917" y="2132856"/>
            <a:ext cx="1704191" cy="4481736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idx="1"/>
          </p:nvPr>
        </p:nvSpPr>
        <p:spPr>
          <a:xfrm>
            <a:off x="459947" y="3161431"/>
            <a:ext cx="10972800" cy="71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5822A"/>
              </a:buClr>
            </a:pPr>
            <a:endParaRPr lang="ru-RU" sz="9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84533" y="2980541"/>
            <a:ext cx="677335" cy="495300"/>
          </a:xfrm>
          <a:prstGeom prst="rect">
            <a:avLst/>
          </a:prstGeom>
        </p:spPr>
      </p:pic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8883679" y="4207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61EF8AF-A1BB-1B41-B431-9BAB9F1B883D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9947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24" name="Picture 7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" y="5733256"/>
            <a:ext cx="3250875" cy="690386"/>
          </a:xfrm>
          <a:prstGeom prst="rect">
            <a:avLst/>
          </a:prstGeom>
        </p:spPr>
      </p:pic>
      <p:sp>
        <p:nvSpPr>
          <p:cNvPr id="2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209088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824F-2274-C745-8BE8-2632E2ED8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9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FFFFFF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85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658219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138" y="6300362"/>
            <a:ext cx="1585912" cy="3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2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758" y="3326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658219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9138" y="6300362"/>
            <a:ext cx="1585912" cy="3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rgbClr val="000000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000000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000000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rgbClr val="000000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rgbClr val="000000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4690-3E99-4BE9-8BED-A0D83FDD1C1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08F5-A397-4A55-910C-61F786893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  <p:sldLayoutId id="21474850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5733256"/>
            <a:ext cx="3250875" cy="690387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9264352" y="6165306"/>
            <a:ext cx="2709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ведёт к Согласию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48600" y="319471"/>
            <a:ext cx="11494800" cy="3303197"/>
            <a:chOff x="348600" y="319471"/>
            <a:chExt cx="11494800" cy="330319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4" t="34576" b="3762"/>
            <a:stretch/>
          </p:blipFill>
          <p:spPr>
            <a:xfrm>
              <a:off x="348600" y="319471"/>
              <a:ext cx="3587160" cy="330319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54" r="19951" b="4658"/>
            <a:stretch/>
          </p:blipFill>
          <p:spPr>
            <a:xfrm>
              <a:off x="4034835" y="319472"/>
              <a:ext cx="3887192" cy="14485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" t="25947" r="818" b="44653"/>
            <a:stretch/>
          </p:blipFill>
          <p:spPr>
            <a:xfrm>
              <a:off x="4034835" y="1873535"/>
              <a:ext cx="3887192" cy="174596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00"/>
            <a:stretch/>
          </p:blipFill>
          <p:spPr>
            <a:xfrm>
              <a:off x="8015950" y="319473"/>
              <a:ext cx="3827450" cy="330002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48600" y="3696841"/>
            <a:ext cx="11494800" cy="12881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3392" y="3719047"/>
            <a:ext cx="7776864" cy="1265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Основные сведения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о компании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2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071" y="413197"/>
            <a:ext cx="1095900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Профессиональные </a:t>
            </a:r>
            <a:r>
              <a:rPr lang="ru-RU" sz="3200" dirty="0" smtClean="0"/>
              <a:t>объединения. </a:t>
            </a:r>
            <a:br>
              <a:rPr lang="ru-RU" sz="3200" dirty="0" smtClean="0"/>
            </a:br>
            <a:r>
              <a:rPr lang="ru-RU" sz="3200" smtClean="0"/>
              <a:t>Главный </a:t>
            </a:r>
            <a:r>
              <a:rPr lang="ru-RU" sz="3200" dirty="0" smtClean="0"/>
              <a:t>офис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400" y="1627772"/>
            <a:ext cx="10345910" cy="493981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является участником ведущих страховых и отраслевых общественных объединений,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принимая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участие в совершенствовании рынка страхования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союз страховщиков (ВСС) 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союз </a:t>
            </a:r>
            <a:r>
              <a:rPr lang="ru-RU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автостраховщиков</a:t>
            </a: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(РСА)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союз страховщиков ответственности 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союз </a:t>
            </a:r>
            <a:r>
              <a:rPr lang="ru-RU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агростраховщиков</a:t>
            </a: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(НСА</a:t>
            </a:r>
            <a:r>
              <a:rPr lang="ru-RU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Экспертный совет по страхованию при Банке России 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антитеррористический страховой пул (РАТСП)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союз страховщиков ответственности (НССО)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пользователей услуг АО РНПК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Экспертный совет по регулированию, методологии внутреннего аудита, внутреннего контроля </a:t>
            </a:r>
            <a:r>
              <a:rPr lang="en-US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рисками в Банке России и финансовых организациях </a:t>
            </a:r>
            <a:endParaRPr lang="ru-RU" sz="16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Экспертный совет по законодательству о страховании при Комитете Государственной Думы </a:t>
            </a:r>
            <a:r>
              <a:rPr lang="en-US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финансовому </a:t>
            </a:r>
            <a:r>
              <a:rPr lang="ru-RU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рынку</a:t>
            </a:r>
          </a:p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0" dirty="0" err="1">
              <a:solidFill>
                <a:srgbClr val="4A4A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071" y="413197"/>
            <a:ext cx="1095900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Профессиональные </a:t>
            </a:r>
            <a:r>
              <a:rPr lang="ru-RU" sz="3200" dirty="0" smtClean="0"/>
              <a:t>объединения. Регионы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642" y="1015285"/>
            <a:ext cx="10959008" cy="1231106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является участником ведущих страховых и отраслевых общественных объединений,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принимая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участие в совершенствовании рынка страхования.</a:t>
            </a:r>
          </a:p>
          <a:p>
            <a:pPr eaLnBrk="0" hangingPunct="0">
              <a:spcAft>
                <a:spcPts val="0"/>
              </a:spcAft>
              <a:defRPr/>
            </a:pPr>
            <a:endParaRPr lang="ru-RU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Aft>
                <a:spcPts val="0"/>
              </a:spcAft>
              <a:defRPr/>
            </a:pP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0" dirty="0" err="1">
              <a:solidFill>
                <a:srgbClr val="4A4A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95" y="1543719"/>
            <a:ext cx="970177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 «Союз промышленников, предпринимателей и работодателей Амурской области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«Торгово-промышленная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 Омской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Нижегородская ассоциация промышленников и предпринимателей </a:t>
            </a:r>
            <a:endParaRPr lang="ru-RU" sz="13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Торгово-промышленная палата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«Вятская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палата»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Кировской области (Вятская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ТПП)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«Торгово-промышленная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 Калужской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«Ульяновская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областная 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 Ассоциация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«Строители Ульяновска»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Клуб финансистов Пермского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края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Пермское отделение Опора России (Деловая жизнь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Пермская 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ТПП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Темрюк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промышленных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тий УР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ТПП Владимирской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«Тульская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«Тамбовская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«Центрально-Сибирская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«Торгово-промышленная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 Республики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Хакасия»</a:t>
            </a:r>
            <a:endParaRPr lang="ru-RU" sz="13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«Торгово-промышленная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 Томской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Кузбасская Торгово-Промышленная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ГКУ «Инвестиционное агентство Кузбасса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Региональное отделение Общероссийской общественной детско-юношеской организации по пропаганде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безопасности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дорожного движения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«Юные </a:t>
            </a:r>
            <a:r>
              <a:rPr lang="ru-RU" sz="13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инспекторы </a:t>
            </a:r>
            <a:r>
              <a:rPr lang="ru-RU" sz="13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движения»</a:t>
            </a:r>
            <a:endParaRPr lang="ru-RU" sz="13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5900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Линейка продуктов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642" y="991157"/>
            <a:ext cx="10959008" cy="532453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осуществляет практически все виды страхования крупного,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среднего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малого бизнеса, государственных учреждений и граждан по всей России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юридических лиц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4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имущества юридических лиц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транспортных средств (каско)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добровольное медицинское страхование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авиационное и космическое, железнодорожное, морское страхование, страхование грузов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от несчастного случая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ответственности юридических лиц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опасных производственных объектов (ОПО)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сельскохозяйственных рисков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строительно-монтажных работ</a:t>
            </a:r>
          </a:p>
          <a:p>
            <a:pPr marL="7200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финансовых рисков</a:t>
            </a:r>
          </a:p>
          <a:p>
            <a:pPr marL="180975" indent="-180975" eaLnBrk="0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физических лиц</a:t>
            </a:r>
            <a:r>
              <a:rPr lang="en-US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4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квартир, домов и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ипотечное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титульное страхование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бязательное страхование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автогражданской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ответственности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автомобилей (каско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добровольное медицинское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от несчастного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случая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выезжающих за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рубеж</a:t>
            </a: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финансовых рисков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автогражданской ответственности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территорией РФ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5363" y="3301306"/>
            <a:ext cx="5176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 по проекту на 31.10.16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222" y="1096283"/>
            <a:ext cx="10747347" cy="470898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Крупные страховые случаи, урегулированные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2021 –2023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гг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Квадра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0" noProof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енерирующая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Компания. Обрушение верхнего этажа здания на территории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ТЭЦ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302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страхование имущества юридических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СК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Максима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Посадка на мель судна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Капитан Воронин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гибель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судна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113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СОГАЗ. Обрушение склада дробления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руды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106 млн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страхование имущества юридических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Tesoro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Marine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LLC. Гибель судна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Arvin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64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Страховой брокер </a:t>
            </a:r>
            <a:r>
              <a:rPr lang="en-US" sz="1200" b="0" dirty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0" dirty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Приорат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Ущерб имуществу-Воздушное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судно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59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страхование гражданской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ответственности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авиаперевозчика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Navitramp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Freight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Agency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Limited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Столкновение морского судна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Afina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40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Carl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F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Peters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GmbH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Shipmanagement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KG.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Повреждение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главного двигателя судна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Atlantic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Twin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39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Capital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Ltd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Касание днищем дна судна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Express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Pegasus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38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Grimaldi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Пожар на борту судна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Euroferry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ympia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38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СОГАЗ. Пожар на борту судна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Витим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32 млн руб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 —  страхование средств водного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транспорта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3392" y="413792"/>
            <a:ext cx="1095900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Урегулирование убытков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b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5516" y="1258669"/>
            <a:ext cx="10959008" cy="409342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ВЫСОКОТЕХНОЛОГИЧНЫЙ ОПЕРАЦИОННЫЙ ЦЕНТР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Автоматизированный и централизованный ввод и учет страховой документации.</a:t>
            </a:r>
          </a:p>
          <a:p>
            <a:pPr marL="180975" indent="-180975" eaLnBrk="0" hangingPunct="0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6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КОНТАКТНЫЙ ЦЕНТР И МЕДИЦИНСКИЙ ПУЛЬТ 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Круглосуточная система приема звонков и информирования клиентов по всей России.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ЭКСПЕРТЫ В РАЗЛИЧНЫХ ОТРАСЛЯХ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Профессионалы с многолетним опытом работы в определенных сферах деятельности как на этапе </a:t>
            </a:r>
            <a:b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риск-менеджмента, так и в процессе урегулирования.</a:t>
            </a:r>
          </a:p>
          <a:p>
            <a:pPr marL="180975" indent="-180975" eaLnBrk="0" hangingPunct="0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ВЫСОКОЕ КАЧЕСТВО УРЕГУЛИРОВАНИЯ УБЫТКОВ 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Подтверждено регулярными замерами </a:t>
            </a:r>
            <a:r>
              <a:rPr lang="en-US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NPS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птимальные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рассмотрения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урегулирования страхового события.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ОПЕРАТИВНАЯ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АВАРИЙНЫХ КОМИССАРОВ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ыезд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место ДТП, помощь в оформлении документов.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eaLnBrk="0" hangingPunct="0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ПЕРСОНАЛЬНЫЕ МЕНЕДЖЕРЫ </a:t>
            </a:r>
          </a:p>
          <a:p>
            <a:pPr marL="180975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договора, содействие в решении вопросов, связанных со страхованием.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 и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англоязычное обслуживание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31633"/>
            <a:ext cx="1095900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Клиентский сервис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55466" y="1001785"/>
            <a:ext cx="6600999" cy="4739759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клиенты и партнеры!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нас есть все, чтобы воплотить в жизнь самые смелые стремления. </a:t>
            </a: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– одна из самых опытных компаний на страховом рынке России.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лучших. Это и ваша заслуга, поскольку без вас мы не смогли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добиться таких результатов. 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самое главное в страховом бизнесе? Это доверие!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«страхование» неотделимо от понятия «доверия».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доверие начиналось с нашего плодотворного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взаимовыгодного сотрудничества. Ведь только доверяя друг другу,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сможем добиться большего.  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 бы хотелось, приветствуя вас, глядя вам в глаза, сказать: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доверяем вам, и вы можете довериться нам.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Ведь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ведет к «Согласию».</a:t>
            </a: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доверие!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 </a:t>
            </a:r>
          </a:p>
          <a:p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Тихонова М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</a:t>
            </a:r>
            <a:endParaRPr lang="ru-RU" sz="7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43891" y="1094308"/>
            <a:ext cx="3335885" cy="3335885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961713" y="4651217"/>
            <a:ext cx="10212000" cy="360000"/>
          </a:xfrm>
          <a:prstGeom prst="rect">
            <a:avLst/>
          </a:prstGeom>
          <a:solidFill>
            <a:srgbClr val="8C9B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4651217"/>
            <a:ext cx="198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021" y="4667648"/>
            <a:ext cx="851958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418887" y="4341026"/>
            <a:ext cx="1661120" cy="635212"/>
            <a:chOff x="2496718" y="4934954"/>
            <a:chExt cx="1661120" cy="635212"/>
          </a:xfrm>
        </p:grpSpPr>
        <p:sp>
          <p:nvSpPr>
            <p:cNvPr id="50" name="TextBox 49"/>
            <p:cNvSpPr txBox="1"/>
            <p:nvPr/>
          </p:nvSpPr>
          <p:spPr>
            <a:xfrm>
              <a:off x="2772945" y="5262389"/>
              <a:ext cx="1108668" cy="30777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46,5 млрд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96718" y="4934954"/>
              <a:ext cx="166112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Объем сборов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943359" y="4342339"/>
            <a:ext cx="2196722" cy="633899"/>
            <a:chOff x="4123934" y="4972590"/>
            <a:chExt cx="2196722" cy="633899"/>
          </a:xfrm>
        </p:grpSpPr>
        <p:sp>
          <p:nvSpPr>
            <p:cNvPr id="54" name="TextBox 53"/>
            <p:cNvSpPr txBox="1"/>
            <p:nvPr/>
          </p:nvSpPr>
          <p:spPr>
            <a:xfrm>
              <a:off x="4579598" y="5298712"/>
              <a:ext cx="1285394" cy="30777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18,9 млрд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23934" y="4972590"/>
              <a:ext cx="2196722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Суммарные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выплаты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105776" y="4325657"/>
            <a:ext cx="1080708" cy="646291"/>
            <a:chOff x="7335031" y="4976859"/>
            <a:chExt cx="838571" cy="646291"/>
          </a:xfrm>
        </p:grpSpPr>
        <p:sp>
          <p:nvSpPr>
            <p:cNvPr id="58" name="TextBox 57"/>
            <p:cNvSpPr txBox="1"/>
            <p:nvPr/>
          </p:nvSpPr>
          <p:spPr>
            <a:xfrm>
              <a:off x="7369343" y="5315373"/>
              <a:ext cx="769944" cy="30777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1,4 млн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5031" y="4976859"/>
              <a:ext cx="838571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Клиенты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0233963" y="4338934"/>
            <a:ext cx="1155522" cy="650474"/>
            <a:chOff x="8947389" y="4913924"/>
            <a:chExt cx="1176320" cy="650474"/>
          </a:xfrm>
        </p:grpSpPr>
        <p:sp>
          <p:nvSpPr>
            <p:cNvPr id="62" name="TextBox 61"/>
            <p:cNvSpPr txBox="1"/>
            <p:nvPr/>
          </p:nvSpPr>
          <p:spPr>
            <a:xfrm>
              <a:off x="9094871" y="5256621"/>
              <a:ext cx="938124" cy="30777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2,9 млн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947389" y="4913924"/>
              <a:ext cx="117632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Договоры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09599" y="1102329"/>
            <a:ext cx="111633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spc="-3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физическими лицами и корпоративными клиентами.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Входит в топ-10 крупнейших компаний России на рынке страхования иного, чем жизнь.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финансовой надежности «Эксперт РА» на уровне </a:t>
            </a:r>
            <a:r>
              <a:rPr kumimoji="0" lang="ru-RU" sz="1600" b="0" i="0" u="none" strike="noStrike" kern="1200" cap="none" spc="-3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ruАA</a:t>
            </a: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-.  </a:t>
            </a:r>
            <a:endParaRPr kumimoji="0" lang="ru-RU" sz="16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300 офисов по всей России.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Клиентский сервис – главный приоритет компании.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Наивысший уровень качества услуг на уровне А1 «Знак качества» (2021)*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место в рейтинге </a:t>
            </a:r>
            <a:r>
              <a:rPr kumimoji="0" lang="ru-RU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российских страховых компаний (2020) «</a:t>
            </a:r>
            <a:r>
              <a:rPr kumimoji="0" lang="ru-RU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Сколково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и </a:t>
            </a:r>
            <a:r>
              <a:rPr kumimoji="0" lang="ru-RU" sz="1600" b="0" i="0" u="none" strike="noStrike" kern="1200" cap="none" spc="-3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VR_Bank</a:t>
            </a: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sz="1600" b="0" i="0" u="none" strike="noStrike" kern="12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Шестое </a:t>
            </a:r>
            <a:r>
              <a:rPr kumimoji="0" lang="ru-RU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в рейтинге цифровой зрелости по страховой отрасли (2023)**</a:t>
            </a: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791450" y="113337"/>
            <a:ext cx="37909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24936" y="6247494"/>
            <a:ext cx="35173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по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данным аналитического агентства «БИЗНЕСДРОМ»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4936" y="6428647"/>
            <a:ext cx="31967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по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данным агентства цифрового аудита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SDI360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11776"/>
            <a:ext cx="10972800" cy="716296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Информация о компании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61713" y="5097299"/>
            <a:ext cx="10212000" cy="360000"/>
          </a:xfrm>
          <a:prstGeom prst="rect">
            <a:avLst/>
          </a:prstGeom>
          <a:solidFill>
            <a:srgbClr val="8C9B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097299"/>
            <a:ext cx="198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344" y="5123410"/>
            <a:ext cx="1584176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пг</a:t>
            </a:r>
            <a:r>
              <a:rPr lang="ru-RU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95114" y="5112824"/>
            <a:ext cx="1108668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,2 млрд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9023" y="5107186"/>
            <a:ext cx="1285394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,9 млрд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49996" y="5112823"/>
            <a:ext cx="992265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0,8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78836" y="5117833"/>
            <a:ext cx="921537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2,0 млн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74900" y="5317100"/>
            <a:ext cx="5194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По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итогам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Tahoma"/>
                <a:cs typeface="Tahoma"/>
              </a:rPr>
              <a:t>6</a:t>
            </a:r>
            <a:r>
              <a:rPr kumimoji="0" sz="16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месяцев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6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г.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СК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«Согласие»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занимает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16921"/>
                </a:solidFill>
                <a:latin typeface="Tahoma"/>
                <a:cs typeface="Tahoma"/>
              </a:rPr>
              <a:t>10</a:t>
            </a:r>
            <a:r>
              <a:rPr kumimoji="0" sz="1600" b="1" i="0" u="none" strike="noStrike" kern="0" cap="none" spc="-3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место</a:t>
            </a: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с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долей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рынка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2,</a:t>
            </a:r>
            <a:r>
              <a:rPr lang="ru-RU" sz="1600" b="1" kern="0" spc="-20" dirty="0" smtClean="0">
                <a:solidFill>
                  <a:srgbClr val="F16921"/>
                </a:solidFill>
                <a:latin typeface="Tahoma"/>
                <a:cs typeface="Tahoma"/>
              </a:rPr>
              <a:t>90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%.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612" y="5404517"/>
            <a:ext cx="362711" cy="36271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522708" y="6300988"/>
            <a:ext cx="2611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С</a:t>
            </a:r>
            <a:r>
              <a:rPr kumimoji="0" sz="11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учетом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входящего</a:t>
            </a:r>
            <a:r>
              <a:rPr kumimoji="0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перестрахования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59285"/>
              </p:ext>
            </p:extLst>
          </p:nvPr>
        </p:nvGraphicFramePr>
        <p:xfrm>
          <a:off x="719138" y="1071558"/>
          <a:ext cx="10761160" cy="3823364"/>
        </p:xfrm>
        <a:graphic>
          <a:graphicData uri="http://schemas.openxmlformats.org/drawingml/2006/table">
            <a:tbl>
              <a:tblPr/>
              <a:tblGrid>
                <a:gridCol w="790055">
                  <a:extLst>
                    <a:ext uri="{9D8B030D-6E8A-4147-A177-3AD203B41FA5}">
                      <a16:colId xmlns:a16="http://schemas.microsoft.com/office/drawing/2014/main" val="1088998914"/>
                    </a:ext>
                  </a:extLst>
                </a:gridCol>
                <a:gridCol w="3452461">
                  <a:extLst>
                    <a:ext uri="{9D8B030D-6E8A-4147-A177-3AD203B41FA5}">
                      <a16:colId xmlns:a16="http://schemas.microsoft.com/office/drawing/2014/main" val="3768332889"/>
                    </a:ext>
                  </a:extLst>
                </a:gridCol>
                <a:gridCol w="866644">
                  <a:extLst>
                    <a:ext uri="{9D8B030D-6E8A-4147-A177-3AD203B41FA5}">
                      <a16:colId xmlns:a16="http://schemas.microsoft.com/office/drawing/2014/main" val="2123396884"/>
                    </a:ext>
                  </a:extLst>
                </a:gridCol>
                <a:gridCol w="3924000">
                  <a:extLst>
                    <a:ext uri="{9D8B030D-6E8A-4147-A177-3AD203B41FA5}">
                      <a16:colId xmlns:a16="http://schemas.microsoft.com/office/drawing/2014/main" val="114288496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877695968"/>
                    </a:ext>
                  </a:extLst>
                </a:gridCol>
              </a:tblGrid>
              <a:tr h="431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92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компании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Премия за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г.,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руб. 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A4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28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СОГАЗ (в т.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ВТБ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трахование)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133,32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14,82%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046379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АЛЬФАСТРАХОВАНИЕ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111,20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12,36%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984737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ИНГОССТРАХ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96,35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10,71%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377073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РЕСО-ГАРАНТИЯ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73,49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8,17%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735969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ВСК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70,52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7,84%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233626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РОСГОССТРАХ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47,89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5,32%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511207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СБЕРБАНК СТРАХОВАНИЕ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44,23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4,91%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081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РЕНЕССАНС СТРАХОВАНИЕ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33,97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3,78%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0566756"/>
                  </a:ext>
                </a:extLst>
              </a:tr>
              <a:tr h="2682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СТРАХОВАНИЕ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31,83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3,54%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270885"/>
                  </a:ext>
                </a:extLst>
              </a:tr>
              <a:tr h="261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СОГЛАСИЕ</a:t>
                      </a:r>
                    </a:p>
                  </a:txBody>
                  <a:tcPr marL="9525" marR="9525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26,05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2,90%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9665"/>
                  </a:ext>
                </a:extLst>
              </a:tr>
              <a:tr h="261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 10</a:t>
                      </a:r>
                      <a:endParaRPr lang="ru-RU" sz="16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668,85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74,33%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64566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итог</a:t>
                      </a:r>
                      <a:endParaRPr lang="ru-RU" sz="16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899,81 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9525" marR="9525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64356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301383" y="1583446"/>
            <a:ext cx="177165" cy="2925674"/>
            <a:chOff x="5301383" y="1583446"/>
            <a:chExt cx="177165" cy="2925674"/>
          </a:xfrm>
        </p:grpSpPr>
        <p:sp>
          <p:nvSpPr>
            <p:cNvPr id="32" name="object 18"/>
            <p:cNvSpPr/>
            <p:nvPr/>
          </p:nvSpPr>
          <p:spPr>
            <a:xfrm>
              <a:off x="5309955" y="1583446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21"/>
            <p:cNvSpPr/>
            <p:nvPr/>
          </p:nvSpPr>
          <p:spPr>
            <a:xfrm>
              <a:off x="5309955" y="2428217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21"/>
            <p:cNvSpPr/>
            <p:nvPr/>
          </p:nvSpPr>
          <p:spPr>
            <a:xfrm>
              <a:off x="5309955" y="3273362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20"/>
            <p:cNvSpPr/>
            <p:nvPr/>
          </p:nvSpPr>
          <p:spPr>
            <a:xfrm>
              <a:off x="5301383" y="2946023"/>
              <a:ext cx="177165" cy="166370"/>
            </a:xfrm>
            <a:custGeom>
              <a:avLst/>
              <a:gdLst/>
              <a:ahLst/>
              <a:cxnLst/>
              <a:rect l="l" t="t" r="r" b="b"/>
              <a:pathLst>
                <a:path w="177164" h="166369">
                  <a:moveTo>
                    <a:pt x="88392" y="0"/>
                  </a:moveTo>
                  <a:lnTo>
                    <a:pt x="0" y="166115"/>
                  </a:lnTo>
                  <a:lnTo>
                    <a:pt x="176784" y="166115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21"/>
            <p:cNvSpPr/>
            <p:nvPr/>
          </p:nvSpPr>
          <p:spPr>
            <a:xfrm>
              <a:off x="5309955" y="3553726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19"/>
            <p:cNvSpPr/>
            <p:nvPr/>
          </p:nvSpPr>
          <p:spPr>
            <a:xfrm>
              <a:off x="5306145" y="4368785"/>
              <a:ext cx="167640" cy="140335"/>
            </a:xfrm>
            <a:custGeom>
              <a:avLst/>
              <a:gdLst/>
              <a:ahLst/>
              <a:cxnLst/>
              <a:rect l="l" t="t" r="r" b="b"/>
              <a:pathLst>
                <a:path w="167639" h="140335">
                  <a:moveTo>
                    <a:pt x="167639" y="0"/>
                  </a:moveTo>
                  <a:lnTo>
                    <a:pt x="0" y="0"/>
                  </a:lnTo>
                  <a:lnTo>
                    <a:pt x="83819" y="140208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20"/>
            <p:cNvSpPr/>
            <p:nvPr/>
          </p:nvSpPr>
          <p:spPr>
            <a:xfrm>
              <a:off x="5301383" y="3786465"/>
              <a:ext cx="177165" cy="166370"/>
            </a:xfrm>
            <a:custGeom>
              <a:avLst/>
              <a:gdLst/>
              <a:ahLst/>
              <a:cxnLst/>
              <a:rect l="l" t="t" r="r" b="b"/>
              <a:pathLst>
                <a:path w="177164" h="166369">
                  <a:moveTo>
                    <a:pt x="88392" y="0"/>
                  </a:moveTo>
                  <a:lnTo>
                    <a:pt x="0" y="166115"/>
                  </a:lnTo>
                  <a:lnTo>
                    <a:pt x="176784" y="166115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19"/>
            <p:cNvSpPr/>
            <p:nvPr/>
          </p:nvSpPr>
          <p:spPr>
            <a:xfrm>
              <a:off x="5306145" y="4095404"/>
              <a:ext cx="167640" cy="140335"/>
            </a:xfrm>
            <a:custGeom>
              <a:avLst/>
              <a:gdLst/>
              <a:ahLst/>
              <a:cxnLst/>
              <a:rect l="l" t="t" r="r" b="b"/>
              <a:pathLst>
                <a:path w="167639" h="140335">
                  <a:moveTo>
                    <a:pt x="167639" y="0"/>
                  </a:moveTo>
                  <a:lnTo>
                    <a:pt x="0" y="0"/>
                  </a:lnTo>
                  <a:lnTo>
                    <a:pt x="83819" y="140208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21"/>
            <p:cNvSpPr/>
            <p:nvPr/>
          </p:nvSpPr>
          <p:spPr>
            <a:xfrm>
              <a:off x="5309955" y="2709808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21"/>
            <p:cNvSpPr/>
            <p:nvPr/>
          </p:nvSpPr>
          <p:spPr>
            <a:xfrm>
              <a:off x="5309955" y="1865037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21"/>
            <p:cNvSpPr/>
            <p:nvPr/>
          </p:nvSpPr>
          <p:spPr>
            <a:xfrm>
              <a:off x="5309955" y="2146627"/>
              <a:ext cx="160020" cy="90170"/>
            </a:xfrm>
            <a:custGeom>
              <a:avLst/>
              <a:gdLst/>
              <a:ahLst/>
              <a:cxnLst/>
              <a:rect l="l" t="t" r="r" b="b"/>
              <a:pathLst>
                <a:path w="160020" h="90169">
                  <a:moveTo>
                    <a:pt x="1600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0020" y="89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B9BA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Заголовок 3"/>
          <p:cNvSpPr txBox="1">
            <a:spLocks/>
          </p:cNvSpPr>
          <p:nvPr/>
        </p:nvSpPr>
        <p:spPr>
          <a:xfrm>
            <a:off x="624194" y="410855"/>
            <a:ext cx="10972800" cy="716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ru-RU" sz="3200" b="0" dirty="0">
                <a:solidFill>
                  <a:srgbClr val="FF6700"/>
                </a:solidFill>
              </a:rPr>
              <a:t>Место СК «Согласие» на рынке </a:t>
            </a:r>
            <a:r>
              <a:rPr lang="ru-RU" sz="3200" b="0" dirty="0" err="1">
                <a:solidFill>
                  <a:srgbClr val="FF6700"/>
                </a:solidFill>
              </a:rPr>
              <a:t>non-life</a:t>
            </a:r>
            <a:r>
              <a:rPr lang="ru-RU" sz="3200" b="0" baseline="30000" dirty="0">
                <a:solidFill>
                  <a:srgbClr val="FF6700"/>
                </a:solidFill>
              </a:rPr>
              <a:t>*</a:t>
            </a:r>
            <a:endParaRPr kumimoji="0" lang="ru-RU" sz="3200" b="0" i="0" u="none" strike="noStrike" kern="1200" cap="none" spc="0" normalizeH="0" baseline="3000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</a:endParaRPr>
          </a:p>
        </p:txBody>
      </p:sp>
      <p:sp>
        <p:nvSpPr>
          <p:cNvPr id="43" name="object 23"/>
          <p:cNvSpPr/>
          <p:nvPr/>
        </p:nvSpPr>
        <p:spPr>
          <a:xfrm>
            <a:off x="9144000" y="5561650"/>
            <a:ext cx="213946" cy="293794"/>
          </a:xfrm>
          <a:custGeom>
            <a:avLst/>
            <a:gdLst/>
            <a:ahLst/>
            <a:cxnLst/>
            <a:rect l="l" t="t" r="r" b="b"/>
            <a:pathLst>
              <a:path w="243840" h="443864">
                <a:moveTo>
                  <a:pt x="0" y="0"/>
                </a:moveTo>
                <a:lnTo>
                  <a:pt x="0" y="110871"/>
                </a:lnTo>
                <a:lnTo>
                  <a:pt x="0" y="443484"/>
                </a:lnTo>
                <a:lnTo>
                  <a:pt x="243840" y="221742"/>
                </a:lnTo>
                <a:lnTo>
                  <a:pt x="0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9579864" y="5204803"/>
            <a:ext cx="1040064" cy="1031531"/>
            <a:chOff x="9808464" y="5516879"/>
            <a:chExt cx="696595" cy="690880"/>
          </a:xfrm>
        </p:grpSpPr>
        <p:grpSp>
          <p:nvGrpSpPr>
            <p:cNvPr id="45" name="object 24"/>
            <p:cNvGrpSpPr/>
            <p:nvPr/>
          </p:nvGrpSpPr>
          <p:grpSpPr>
            <a:xfrm>
              <a:off x="9808464" y="5516879"/>
              <a:ext cx="696595" cy="690880"/>
              <a:chOff x="9808464" y="5516879"/>
              <a:chExt cx="696595" cy="690880"/>
            </a:xfrm>
          </p:grpSpPr>
          <p:sp>
            <p:nvSpPr>
              <p:cNvPr id="47" name="object 25"/>
              <p:cNvSpPr/>
              <p:nvPr/>
            </p:nvSpPr>
            <p:spPr>
              <a:xfrm>
                <a:off x="9818370" y="5526785"/>
                <a:ext cx="676910" cy="670560"/>
              </a:xfrm>
              <a:custGeom>
                <a:avLst/>
                <a:gdLst/>
                <a:ahLst/>
                <a:cxnLst/>
                <a:rect l="l" t="t" r="r" b="b"/>
                <a:pathLst>
                  <a:path w="676909" h="670560">
                    <a:moveTo>
                      <a:pt x="0" y="335279"/>
                    </a:moveTo>
                    <a:lnTo>
                      <a:pt x="3088" y="289785"/>
                    </a:lnTo>
                    <a:lnTo>
                      <a:pt x="12085" y="246150"/>
                    </a:lnTo>
                    <a:lnTo>
                      <a:pt x="26587" y="204775"/>
                    </a:lnTo>
                    <a:lnTo>
                      <a:pt x="46191" y="166059"/>
                    </a:lnTo>
                    <a:lnTo>
                      <a:pt x="70494" y="130402"/>
                    </a:lnTo>
                    <a:lnTo>
                      <a:pt x="99093" y="98202"/>
                    </a:lnTo>
                    <a:lnTo>
                      <a:pt x="131585" y="69861"/>
                    </a:lnTo>
                    <a:lnTo>
                      <a:pt x="167566" y="45776"/>
                    </a:lnTo>
                    <a:lnTo>
                      <a:pt x="206634" y="26348"/>
                    </a:lnTo>
                    <a:lnTo>
                      <a:pt x="248386" y="11976"/>
                    </a:lnTo>
                    <a:lnTo>
                      <a:pt x="292418" y="3060"/>
                    </a:lnTo>
                    <a:lnTo>
                      <a:pt x="338328" y="0"/>
                    </a:lnTo>
                    <a:lnTo>
                      <a:pt x="384237" y="3060"/>
                    </a:lnTo>
                    <a:lnTo>
                      <a:pt x="428269" y="11976"/>
                    </a:lnTo>
                    <a:lnTo>
                      <a:pt x="470021" y="26348"/>
                    </a:lnTo>
                    <a:lnTo>
                      <a:pt x="509089" y="45776"/>
                    </a:lnTo>
                    <a:lnTo>
                      <a:pt x="545070" y="69861"/>
                    </a:lnTo>
                    <a:lnTo>
                      <a:pt x="577562" y="98202"/>
                    </a:lnTo>
                    <a:lnTo>
                      <a:pt x="606161" y="130402"/>
                    </a:lnTo>
                    <a:lnTo>
                      <a:pt x="630464" y="166059"/>
                    </a:lnTo>
                    <a:lnTo>
                      <a:pt x="650068" y="204775"/>
                    </a:lnTo>
                    <a:lnTo>
                      <a:pt x="664570" y="246150"/>
                    </a:lnTo>
                    <a:lnTo>
                      <a:pt x="673567" y="289785"/>
                    </a:lnTo>
                    <a:lnTo>
                      <a:pt x="676656" y="335279"/>
                    </a:lnTo>
                    <a:lnTo>
                      <a:pt x="673567" y="380774"/>
                    </a:lnTo>
                    <a:lnTo>
                      <a:pt x="664570" y="424409"/>
                    </a:lnTo>
                    <a:lnTo>
                      <a:pt x="650068" y="465784"/>
                    </a:lnTo>
                    <a:lnTo>
                      <a:pt x="630464" y="504500"/>
                    </a:lnTo>
                    <a:lnTo>
                      <a:pt x="606161" y="540157"/>
                    </a:lnTo>
                    <a:lnTo>
                      <a:pt x="577562" y="572357"/>
                    </a:lnTo>
                    <a:lnTo>
                      <a:pt x="545070" y="600698"/>
                    </a:lnTo>
                    <a:lnTo>
                      <a:pt x="509089" y="624783"/>
                    </a:lnTo>
                    <a:lnTo>
                      <a:pt x="470021" y="644211"/>
                    </a:lnTo>
                    <a:lnTo>
                      <a:pt x="428269" y="658583"/>
                    </a:lnTo>
                    <a:lnTo>
                      <a:pt x="384237" y="667499"/>
                    </a:lnTo>
                    <a:lnTo>
                      <a:pt x="338328" y="670559"/>
                    </a:lnTo>
                    <a:lnTo>
                      <a:pt x="292418" y="667499"/>
                    </a:lnTo>
                    <a:lnTo>
                      <a:pt x="248386" y="658583"/>
                    </a:lnTo>
                    <a:lnTo>
                      <a:pt x="206634" y="644211"/>
                    </a:lnTo>
                    <a:lnTo>
                      <a:pt x="167566" y="624783"/>
                    </a:lnTo>
                    <a:lnTo>
                      <a:pt x="131585" y="600698"/>
                    </a:lnTo>
                    <a:lnTo>
                      <a:pt x="99093" y="572357"/>
                    </a:lnTo>
                    <a:lnTo>
                      <a:pt x="70494" y="540157"/>
                    </a:lnTo>
                    <a:lnTo>
                      <a:pt x="46191" y="504500"/>
                    </a:lnTo>
                    <a:lnTo>
                      <a:pt x="26587" y="465784"/>
                    </a:lnTo>
                    <a:lnTo>
                      <a:pt x="12085" y="424409"/>
                    </a:lnTo>
                    <a:lnTo>
                      <a:pt x="3088" y="380774"/>
                    </a:lnTo>
                    <a:lnTo>
                      <a:pt x="0" y="335279"/>
                    </a:lnTo>
                    <a:close/>
                  </a:path>
                </a:pathLst>
              </a:custGeom>
              <a:ln w="19812">
                <a:solidFill>
                  <a:srgbClr val="FF67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bject 26"/>
              <p:cNvSpPr/>
              <p:nvPr/>
            </p:nvSpPr>
            <p:spPr>
              <a:xfrm>
                <a:off x="9904476" y="5611367"/>
                <a:ext cx="504825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498475">
                    <a:moveTo>
                      <a:pt x="252222" y="0"/>
                    </a:moveTo>
                    <a:lnTo>
                      <a:pt x="206886" y="4014"/>
                    </a:lnTo>
                    <a:lnTo>
                      <a:pt x="164215" y="15588"/>
                    </a:lnTo>
                    <a:lnTo>
                      <a:pt x="124922" y="34019"/>
                    </a:lnTo>
                    <a:lnTo>
                      <a:pt x="89720" y="58601"/>
                    </a:lnTo>
                    <a:lnTo>
                      <a:pt x="59321" y="88633"/>
                    </a:lnTo>
                    <a:lnTo>
                      <a:pt x="34436" y="123410"/>
                    </a:lnTo>
                    <a:lnTo>
                      <a:pt x="15780" y="162228"/>
                    </a:lnTo>
                    <a:lnTo>
                      <a:pt x="4063" y="204384"/>
                    </a:lnTo>
                    <a:lnTo>
                      <a:pt x="0" y="249174"/>
                    </a:lnTo>
                    <a:lnTo>
                      <a:pt x="4063" y="293963"/>
                    </a:lnTo>
                    <a:lnTo>
                      <a:pt x="15780" y="336119"/>
                    </a:lnTo>
                    <a:lnTo>
                      <a:pt x="34436" y="374937"/>
                    </a:lnTo>
                    <a:lnTo>
                      <a:pt x="59321" y="409714"/>
                    </a:lnTo>
                    <a:lnTo>
                      <a:pt x="89720" y="439746"/>
                    </a:lnTo>
                    <a:lnTo>
                      <a:pt x="124922" y="464328"/>
                    </a:lnTo>
                    <a:lnTo>
                      <a:pt x="164215" y="482759"/>
                    </a:lnTo>
                    <a:lnTo>
                      <a:pt x="206886" y="494333"/>
                    </a:lnTo>
                    <a:lnTo>
                      <a:pt x="252222" y="498348"/>
                    </a:lnTo>
                    <a:lnTo>
                      <a:pt x="297557" y="494333"/>
                    </a:lnTo>
                    <a:lnTo>
                      <a:pt x="340228" y="482759"/>
                    </a:lnTo>
                    <a:lnTo>
                      <a:pt x="379521" y="464328"/>
                    </a:lnTo>
                    <a:lnTo>
                      <a:pt x="414723" y="439746"/>
                    </a:lnTo>
                    <a:lnTo>
                      <a:pt x="445122" y="409714"/>
                    </a:lnTo>
                    <a:lnTo>
                      <a:pt x="470007" y="374937"/>
                    </a:lnTo>
                    <a:lnTo>
                      <a:pt x="488663" y="336119"/>
                    </a:lnTo>
                    <a:lnTo>
                      <a:pt x="500380" y="293963"/>
                    </a:lnTo>
                    <a:lnTo>
                      <a:pt x="504444" y="249174"/>
                    </a:lnTo>
                    <a:lnTo>
                      <a:pt x="500380" y="204384"/>
                    </a:lnTo>
                    <a:lnTo>
                      <a:pt x="488663" y="162228"/>
                    </a:lnTo>
                    <a:lnTo>
                      <a:pt x="470007" y="123410"/>
                    </a:lnTo>
                    <a:lnTo>
                      <a:pt x="445122" y="88633"/>
                    </a:lnTo>
                    <a:lnTo>
                      <a:pt x="414723" y="58601"/>
                    </a:lnTo>
                    <a:lnTo>
                      <a:pt x="379521" y="34019"/>
                    </a:lnTo>
                    <a:lnTo>
                      <a:pt x="340228" y="15588"/>
                    </a:lnTo>
                    <a:lnTo>
                      <a:pt x="297557" y="4014"/>
                    </a:lnTo>
                    <a:lnTo>
                      <a:pt x="252222" y="0"/>
                    </a:lnTo>
                    <a:close/>
                  </a:path>
                </a:pathLst>
              </a:custGeom>
              <a:solidFill>
                <a:srgbClr val="FF67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" name="object 27"/>
            <p:cNvSpPr txBox="1"/>
            <p:nvPr/>
          </p:nvSpPr>
          <p:spPr>
            <a:xfrm>
              <a:off x="9983571" y="5757277"/>
              <a:ext cx="328295" cy="1734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spc="-25" dirty="0">
                  <a:solidFill>
                    <a:srgbClr val="FFFFFF"/>
                  </a:solidFill>
                  <a:latin typeface="Tahoma"/>
                  <a:cs typeface="Tahoma"/>
                </a:rPr>
                <a:t>2,90</a:t>
              </a:r>
              <a:endParaRPr lang="ru-RU" sz="1600" b="0" kern="0" dirty="0">
                <a:solidFill>
                  <a:sysClr val="windowText" lastClr="000000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49" name="object 28"/>
          <p:cNvSpPr txBox="1"/>
          <p:nvPr/>
        </p:nvSpPr>
        <p:spPr>
          <a:xfrm>
            <a:off x="9329689" y="6308770"/>
            <a:ext cx="15976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6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мес.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6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г.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3" name="object 29"/>
          <p:cNvSpPr txBox="1"/>
          <p:nvPr/>
        </p:nvSpPr>
        <p:spPr>
          <a:xfrm>
            <a:off x="7547059" y="6308770"/>
            <a:ext cx="15976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6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мес.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6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3</a:t>
            </a:r>
            <a:r>
              <a:rPr kumimoji="0" sz="16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г.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803642" y="5204803"/>
            <a:ext cx="1040064" cy="1031531"/>
            <a:chOff x="8051292" y="5516879"/>
            <a:chExt cx="696595" cy="690880"/>
          </a:xfrm>
        </p:grpSpPr>
        <p:grpSp>
          <p:nvGrpSpPr>
            <p:cNvPr id="55" name="object 30"/>
            <p:cNvGrpSpPr/>
            <p:nvPr/>
          </p:nvGrpSpPr>
          <p:grpSpPr>
            <a:xfrm>
              <a:off x="8051292" y="5516879"/>
              <a:ext cx="696595" cy="690880"/>
              <a:chOff x="8051292" y="5516879"/>
              <a:chExt cx="696595" cy="690880"/>
            </a:xfrm>
          </p:grpSpPr>
          <p:sp>
            <p:nvSpPr>
              <p:cNvPr id="57" name="object 31"/>
              <p:cNvSpPr/>
              <p:nvPr/>
            </p:nvSpPr>
            <p:spPr>
              <a:xfrm>
                <a:off x="8061198" y="5526785"/>
                <a:ext cx="676910" cy="670560"/>
              </a:xfrm>
              <a:custGeom>
                <a:avLst/>
                <a:gdLst/>
                <a:ahLst/>
                <a:cxnLst/>
                <a:rect l="l" t="t" r="r" b="b"/>
                <a:pathLst>
                  <a:path w="676909" h="670560">
                    <a:moveTo>
                      <a:pt x="0" y="335279"/>
                    </a:moveTo>
                    <a:lnTo>
                      <a:pt x="3088" y="289785"/>
                    </a:lnTo>
                    <a:lnTo>
                      <a:pt x="12085" y="246150"/>
                    </a:lnTo>
                    <a:lnTo>
                      <a:pt x="26587" y="204775"/>
                    </a:lnTo>
                    <a:lnTo>
                      <a:pt x="46191" y="166059"/>
                    </a:lnTo>
                    <a:lnTo>
                      <a:pt x="70494" y="130402"/>
                    </a:lnTo>
                    <a:lnTo>
                      <a:pt x="99093" y="98202"/>
                    </a:lnTo>
                    <a:lnTo>
                      <a:pt x="131585" y="69861"/>
                    </a:lnTo>
                    <a:lnTo>
                      <a:pt x="167566" y="45776"/>
                    </a:lnTo>
                    <a:lnTo>
                      <a:pt x="206634" y="26348"/>
                    </a:lnTo>
                    <a:lnTo>
                      <a:pt x="248386" y="11976"/>
                    </a:lnTo>
                    <a:lnTo>
                      <a:pt x="292418" y="3060"/>
                    </a:lnTo>
                    <a:lnTo>
                      <a:pt x="338328" y="0"/>
                    </a:lnTo>
                    <a:lnTo>
                      <a:pt x="384237" y="3060"/>
                    </a:lnTo>
                    <a:lnTo>
                      <a:pt x="428269" y="11976"/>
                    </a:lnTo>
                    <a:lnTo>
                      <a:pt x="470021" y="26348"/>
                    </a:lnTo>
                    <a:lnTo>
                      <a:pt x="509089" y="45776"/>
                    </a:lnTo>
                    <a:lnTo>
                      <a:pt x="545070" y="69861"/>
                    </a:lnTo>
                    <a:lnTo>
                      <a:pt x="577562" y="98202"/>
                    </a:lnTo>
                    <a:lnTo>
                      <a:pt x="606161" y="130402"/>
                    </a:lnTo>
                    <a:lnTo>
                      <a:pt x="630464" y="166059"/>
                    </a:lnTo>
                    <a:lnTo>
                      <a:pt x="650068" y="204775"/>
                    </a:lnTo>
                    <a:lnTo>
                      <a:pt x="664570" y="246150"/>
                    </a:lnTo>
                    <a:lnTo>
                      <a:pt x="673567" y="289785"/>
                    </a:lnTo>
                    <a:lnTo>
                      <a:pt x="676656" y="335279"/>
                    </a:lnTo>
                    <a:lnTo>
                      <a:pt x="673567" y="380774"/>
                    </a:lnTo>
                    <a:lnTo>
                      <a:pt x="664570" y="424409"/>
                    </a:lnTo>
                    <a:lnTo>
                      <a:pt x="650068" y="465784"/>
                    </a:lnTo>
                    <a:lnTo>
                      <a:pt x="630464" y="504500"/>
                    </a:lnTo>
                    <a:lnTo>
                      <a:pt x="606161" y="540157"/>
                    </a:lnTo>
                    <a:lnTo>
                      <a:pt x="577562" y="572357"/>
                    </a:lnTo>
                    <a:lnTo>
                      <a:pt x="545070" y="600698"/>
                    </a:lnTo>
                    <a:lnTo>
                      <a:pt x="509089" y="624783"/>
                    </a:lnTo>
                    <a:lnTo>
                      <a:pt x="470021" y="644211"/>
                    </a:lnTo>
                    <a:lnTo>
                      <a:pt x="428269" y="658583"/>
                    </a:lnTo>
                    <a:lnTo>
                      <a:pt x="384237" y="667499"/>
                    </a:lnTo>
                    <a:lnTo>
                      <a:pt x="338328" y="670559"/>
                    </a:lnTo>
                    <a:lnTo>
                      <a:pt x="292418" y="667499"/>
                    </a:lnTo>
                    <a:lnTo>
                      <a:pt x="248386" y="658583"/>
                    </a:lnTo>
                    <a:lnTo>
                      <a:pt x="206634" y="644211"/>
                    </a:lnTo>
                    <a:lnTo>
                      <a:pt x="167566" y="624783"/>
                    </a:lnTo>
                    <a:lnTo>
                      <a:pt x="131585" y="600698"/>
                    </a:lnTo>
                    <a:lnTo>
                      <a:pt x="99093" y="572357"/>
                    </a:lnTo>
                    <a:lnTo>
                      <a:pt x="70494" y="540157"/>
                    </a:lnTo>
                    <a:lnTo>
                      <a:pt x="46191" y="504500"/>
                    </a:lnTo>
                    <a:lnTo>
                      <a:pt x="26587" y="465784"/>
                    </a:lnTo>
                    <a:lnTo>
                      <a:pt x="12085" y="424409"/>
                    </a:lnTo>
                    <a:lnTo>
                      <a:pt x="3088" y="380774"/>
                    </a:lnTo>
                    <a:lnTo>
                      <a:pt x="0" y="335279"/>
                    </a:lnTo>
                    <a:close/>
                  </a:path>
                </a:pathLst>
              </a:custGeom>
              <a:ln w="19812">
                <a:solidFill>
                  <a:srgbClr val="30443D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object 32"/>
              <p:cNvSpPr/>
              <p:nvPr/>
            </p:nvSpPr>
            <p:spPr>
              <a:xfrm>
                <a:off x="8145780" y="5612891"/>
                <a:ext cx="50482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497204">
                    <a:moveTo>
                      <a:pt x="252222" y="0"/>
                    </a:moveTo>
                    <a:lnTo>
                      <a:pt x="206886" y="4002"/>
                    </a:lnTo>
                    <a:lnTo>
                      <a:pt x="164215" y="15540"/>
                    </a:lnTo>
                    <a:lnTo>
                      <a:pt x="124922" y="33914"/>
                    </a:lnTo>
                    <a:lnTo>
                      <a:pt x="89720" y="58422"/>
                    </a:lnTo>
                    <a:lnTo>
                      <a:pt x="59321" y="88361"/>
                    </a:lnTo>
                    <a:lnTo>
                      <a:pt x="34436" y="123031"/>
                    </a:lnTo>
                    <a:lnTo>
                      <a:pt x="15780" y="161731"/>
                    </a:lnTo>
                    <a:lnTo>
                      <a:pt x="4063" y="203758"/>
                    </a:lnTo>
                    <a:lnTo>
                      <a:pt x="0" y="248412"/>
                    </a:lnTo>
                    <a:lnTo>
                      <a:pt x="4063" y="293065"/>
                    </a:lnTo>
                    <a:lnTo>
                      <a:pt x="15780" y="335092"/>
                    </a:lnTo>
                    <a:lnTo>
                      <a:pt x="34436" y="373792"/>
                    </a:lnTo>
                    <a:lnTo>
                      <a:pt x="59321" y="408462"/>
                    </a:lnTo>
                    <a:lnTo>
                      <a:pt x="89720" y="438401"/>
                    </a:lnTo>
                    <a:lnTo>
                      <a:pt x="124922" y="462909"/>
                    </a:lnTo>
                    <a:lnTo>
                      <a:pt x="164215" y="481283"/>
                    </a:lnTo>
                    <a:lnTo>
                      <a:pt x="206886" y="492821"/>
                    </a:lnTo>
                    <a:lnTo>
                      <a:pt x="252222" y="496824"/>
                    </a:lnTo>
                    <a:lnTo>
                      <a:pt x="297557" y="492821"/>
                    </a:lnTo>
                    <a:lnTo>
                      <a:pt x="340228" y="481283"/>
                    </a:lnTo>
                    <a:lnTo>
                      <a:pt x="379521" y="462909"/>
                    </a:lnTo>
                    <a:lnTo>
                      <a:pt x="414723" y="438401"/>
                    </a:lnTo>
                    <a:lnTo>
                      <a:pt x="445122" y="408462"/>
                    </a:lnTo>
                    <a:lnTo>
                      <a:pt x="470007" y="373792"/>
                    </a:lnTo>
                    <a:lnTo>
                      <a:pt x="488663" y="335092"/>
                    </a:lnTo>
                    <a:lnTo>
                      <a:pt x="500380" y="293065"/>
                    </a:lnTo>
                    <a:lnTo>
                      <a:pt x="504444" y="248412"/>
                    </a:lnTo>
                    <a:lnTo>
                      <a:pt x="500380" y="203758"/>
                    </a:lnTo>
                    <a:lnTo>
                      <a:pt x="488663" y="161731"/>
                    </a:lnTo>
                    <a:lnTo>
                      <a:pt x="470007" y="123031"/>
                    </a:lnTo>
                    <a:lnTo>
                      <a:pt x="445122" y="88361"/>
                    </a:lnTo>
                    <a:lnTo>
                      <a:pt x="414723" y="58422"/>
                    </a:lnTo>
                    <a:lnTo>
                      <a:pt x="379521" y="33914"/>
                    </a:lnTo>
                    <a:lnTo>
                      <a:pt x="340228" y="15540"/>
                    </a:lnTo>
                    <a:lnTo>
                      <a:pt x="297557" y="4002"/>
                    </a:lnTo>
                    <a:lnTo>
                      <a:pt x="252222" y="0"/>
                    </a:lnTo>
                    <a:close/>
                  </a:path>
                </a:pathLst>
              </a:custGeom>
              <a:solidFill>
                <a:srgbClr val="30443D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6" name="object 33"/>
            <p:cNvSpPr txBox="1"/>
            <p:nvPr/>
          </p:nvSpPr>
          <p:spPr>
            <a:xfrm>
              <a:off x="8192730" y="5762625"/>
              <a:ext cx="417870" cy="1734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spc="-25" dirty="0">
                  <a:solidFill>
                    <a:srgbClr val="FFFFFF"/>
                  </a:solidFill>
                  <a:latin typeface="Tahoma"/>
                  <a:cs typeface="Tahoma"/>
                </a:rPr>
                <a:t>2,66</a:t>
              </a:r>
              <a:endParaRPr lang="ru-RU" sz="1600" b="0" kern="0" dirty="0">
                <a:solidFill>
                  <a:sysClr val="windowText" lastClr="000000"/>
                </a:solidFill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696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696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8724" y="1897502"/>
            <a:ext cx="1512894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1993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53615" y="1876406"/>
            <a:ext cx="1070496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94334"/>
              </p:ext>
            </p:extLst>
          </p:nvPr>
        </p:nvGraphicFramePr>
        <p:xfrm>
          <a:off x="723302" y="2340385"/>
          <a:ext cx="2084713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13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Защита финансовых интересов и активов холдинга</a:t>
                      </a: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28.09.1993 г. – создание </a:t>
                      </a:r>
                      <a:b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страховой компании «Согласие»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инвестиционной компанией «</a:t>
                      </a:r>
                      <a:r>
                        <a:rPr lang="ru-RU" sz="900" b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Интеррос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6" y="1124744"/>
            <a:ext cx="477490" cy="67457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07" y="1124744"/>
            <a:ext cx="477490" cy="6745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73" y="3553819"/>
            <a:ext cx="481759" cy="6806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253478" y="1897502"/>
            <a:ext cx="1425348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199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49468"/>
              </p:ext>
            </p:extLst>
          </p:nvPr>
        </p:nvGraphicFramePr>
        <p:xfrm>
          <a:off x="2964708" y="2340385"/>
          <a:ext cx="2095339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339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Начало региональной экспансии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Открытие первого </a:t>
                      </a:r>
                      <a:r>
                        <a:rPr lang="ru-RU" sz="900" b="0" spc="-2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регионального </a:t>
                      </a:r>
                      <a:br>
                        <a:rPr lang="ru-RU" sz="900" b="0" spc="-2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spc="-2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филиала</a:t>
                      </a:r>
                      <a:r>
                        <a:rPr lang="ru-RU" sz="900" b="0" spc="-2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Сибирский окружной филиал в г. Новосибирске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991271" y="4359452"/>
            <a:ext cx="1636671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5959"/>
              </p:ext>
            </p:extLst>
          </p:nvPr>
        </p:nvGraphicFramePr>
        <p:xfrm>
          <a:off x="8287820" y="4797152"/>
          <a:ext cx="3180280" cy="114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280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Финансовая надежность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подтверждена рейтингом «Эксперт РА» </a:t>
                      </a: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745599"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«Эксперт РА» присвоило компании рейтинг</a:t>
                      </a:r>
                      <a:br>
                        <a:rPr lang="ru-RU" sz="900" b="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уровне </a:t>
                      </a:r>
                      <a:r>
                        <a:rPr lang="ru-RU" sz="900" b="0" kern="12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ruAA</a:t>
                      </a:r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-, высокий уровень финансовой надежности, прогноз стабильный   </a:t>
                      </a:r>
                      <a:endParaRPr lang="ru-RU" sz="900" b="0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cxnSp>
        <p:nvCxnSpPr>
          <p:cNvPr id="60" name="Прямая соединительная линия 59"/>
          <p:cNvCxnSpPr/>
          <p:nvPr/>
        </p:nvCxnSpPr>
        <p:spPr>
          <a:xfrm flipV="1">
            <a:off x="728166" y="4363295"/>
            <a:ext cx="10739934" cy="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88436" y="1897502"/>
            <a:ext cx="1421592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14982"/>
              </p:ext>
            </p:extLst>
          </p:nvPr>
        </p:nvGraphicFramePr>
        <p:xfrm>
          <a:off x="5216740" y="2340385"/>
          <a:ext cx="2914388" cy="11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388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Системно</a:t>
                      </a:r>
                      <a:r>
                        <a:rPr lang="ru-RU" sz="9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значимая</a:t>
                      </a:r>
                      <a:r>
                        <a:rPr lang="ru-RU" sz="9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компания</a:t>
                      </a: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решению ЦБ РФ «Согласие»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входит</a:t>
                      </a:r>
                      <a:b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число системно значимых компаний российского </a:t>
                      </a:r>
                      <a:b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рынка страхования,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входит в топ-5 на страховом рынке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уровню сборов и уставному капиталу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900" b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069288" y="4359452"/>
            <a:ext cx="1451767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986039" y="1935602"/>
            <a:ext cx="1647134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15854" y="4359452"/>
            <a:ext cx="1300597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6000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graphicFrame>
        <p:nvGraphicFramePr>
          <p:cNvPr id="81" name="Таблица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51176"/>
              </p:ext>
            </p:extLst>
          </p:nvPr>
        </p:nvGraphicFramePr>
        <p:xfrm>
          <a:off x="8287820" y="2340385"/>
          <a:ext cx="3185043" cy="10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043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Прибыльный рост</a:t>
                      </a:r>
                      <a:endParaRPr lang="ru-RU" sz="7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555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Акцент на развитие маржинальных видов страхования, сервисном лидерстве. Смена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позиционирования, доверительные взаимоотношения внутри компании,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клиентами и партнерами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40982"/>
              </p:ext>
            </p:extLst>
          </p:nvPr>
        </p:nvGraphicFramePr>
        <p:xfrm>
          <a:off x="723301" y="4797152"/>
          <a:ext cx="2084714" cy="131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14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Сервисное лидерство</a:t>
                      </a: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917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Первое место в ежегодном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рейтинге среди страховщиков </a:t>
                      </a:r>
                      <a:b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обслуживании в цифровых </a:t>
                      </a:r>
                      <a:r>
                        <a:rPr lang="ru-RU" sz="900" b="0" spc="-1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каналах с активами от 3 до </a:t>
                      </a:r>
                      <a:br>
                        <a:rPr lang="ru-RU" sz="900" b="0" spc="-1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900" b="0" spc="-1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млрд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33373"/>
              </p:ext>
            </p:extLst>
          </p:nvPr>
        </p:nvGraphicFramePr>
        <p:xfrm>
          <a:off x="2964170" y="4797152"/>
          <a:ext cx="2095339" cy="120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339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Привлекательный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работодатель</a:t>
                      </a: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808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Второй год подряд присвоен наивысший рейтинг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привлекательности работодателя на уровне A.hr (</a:t>
                      </a:r>
                      <a:r>
                        <a:rPr lang="ru-RU" sz="900" b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БизнесДром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pic>
        <p:nvPicPr>
          <p:cNvPr id="86" name="Рисунок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33" y="1124744"/>
            <a:ext cx="480999" cy="6804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107" y="1124744"/>
            <a:ext cx="480999" cy="6804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672" y="3553819"/>
            <a:ext cx="480999" cy="6804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570861" y="3553819"/>
            <a:ext cx="477490" cy="674579"/>
            <a:chOff x="10474822" y="3613772"/>
            <a:chExt cx="477490" cy="674579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822" y="3613772"/>
              <a:ext cx="477490" cy="674579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10560496" y="3717276"/>
              <a:ext cx="305937" cy="3059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1567" y="3705154"/>
              <a:ext cx="270801" cy="270801"/>
            </a:xfrm>
            <a:prstGeom prst="rect">
              <a:avLst/>
            </a:prstGeom>
          </p:spPr>
        </p:pic>
      </p:grpSp>
      <p:sp>
        <p:nvSpPr>
          <p:cNvPr id="63" name="Slide Number Placeholder 10"/>
          <p:cNvSpPr txBox="1">
            <a:spLocks/>
          </p:cNvSpPr>
          <p:nvPr/>
        </p:nvSpPr>
        <p:spPr>
          <a:xfrm>
            <a:off x="8239615" y="8600305"/>
            <a:ext cx="21336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C9BA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C9BA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80897" y="4359452"/>
            <a:ext cx="1636671" cy="39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22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3675"/>
              </p:ext>
            </p:extLst>
          </p:nvPr>
        </p:nvGraphicFramePr>
        <p:xfrm>
          <a:off x="5215664" y="4797152"/>
          <a:ext cx="2916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56471194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ESG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8C9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02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Присвоен рейтинг ESG - А2.esg – очень высокий </a:t>
                      </a:r>
                      <a:r>
                        <a:rPr lang="ru-RU" sz="900" b="0" kern="1200" spc="-1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уровень устойчивого развития (</a:t>
                      </a:r>
                      <a:r>
                        <a:rPr lang="ru-RU" sz="900" b="0" kern="1200" spc="-10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БизнесДром</a:t>
                      </a:r>
                      <a:r>
                        <a:rPr lang="ru-RU" sz="900" b="0" kern="1200" spc="-1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2022)  </a:t>
                      </a:r>
                      <a:endParaRPr lang="ru-RU" sz="900" b="0" kern="1200" spc="-10" baseline="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98824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360487" y="3553819"/>
            <a:ext cx="477490" cy="674579"/>
            <a:chOff x="8711327" y="3613772"/>
            <a:chExt cx="477490" cy="67457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711327" y="3613772"/>
              <a:ext cx="477490" cy="674579"/>
              <a:chOff x="8711327" y="3613772"/>
              <a:chExt cx="477490" cy="674579"/>
            </a:xfrm>
          </p:grpSpPr>
          <p:grpSp>
            <p:nvGrpSpPr>
              <p:cNvPr id="76" name="Группа 75"/>
              <p:cNvGrpSpPr/>
              <p:nvPr/>
            </p:nvGrpSpPr>
            <p:grpSpPr>
              <a:xfrm>
                <a:off x="8711327" y="3613772"/>
                <a:ext cx="477490" cy="674579"/>
                <a:chOff x="10474822" y="3613772"/>
                <a:chExt cx="477490" cy="674579"/>
              </a:xfrm>
            </p:grpSpPr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74822" y="3613772"/>
                  <a:ext cx="477490" cy="674579"/>
                </a:xfrm>
                <a:prstGeom prst="rect">
                  <a:avLst/>
                </a:prstGeom>
              </p:spPr>
            </p:pic>
            <p:sp>
              <p:nvSpPr>
                <p:cNvPr id="78" name="Овал 77"/>
                <p:cNvSpPr/>
                <p:nvPr/>
              </p:nvSpPr>
              <p:spPr>
                <a:xfrm>
                  <a:off x="10560496" y="3717276"/>
                  <a:ext cx="305937" cy="3059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79" name="Рисунок 7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81567" y="3705154"/>
                  <a:ext cx="270801" cy="270801"/>
                </a:xfrm>
                <a:prstGeom prst="rect">
                  <a:avLst/>
                </a:prstGeom>
              </p:spPr>
            </p:pic>
          </p:grpSp>
          <p:sp>
            <p:nvSpPr>
              <p:cNvPr id="5" name="Овал 4"/>
              <p:cNvSpPr/>
              <p:nvPr/>
            </p:nvSpPr>
            <p:spPr>
              <a:xfrm>
                <a:off x="8784691" y="3684944"/>
                <a:ext cx="330556" cy="330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748" y="3674180"/>
              <a:ext cx="392128" cy="392128"/>
            </a:xfrm>
            <a:prstGeom prst="rect">
              <a:avLst/>
            </a:prstGeom>
          </p:spPr>
        </p:pic>
      </p:grpSp>
      <p:sp>
        <p:nvSpPr>
          <p:cNvPr id="4" name="Шеврон 3"/>
          <p:cNvSpPr/>
          <p:nvPr/>
        </p:nvSpPr>
        <p:spPr>
          <a:xfrm>
            <a:off x="11367861" y="4272241"/>
            <a:ext cx="144016" cy="174903"/>
          </a:xfrm>
          <a:prstGeom prst="chevron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Заголовок 3"/>
          <p:cNvSpPr txBox="1">
            <a:spLocks/>
          </p:cNvSpPr>
          <p:nvPr/>
        </p:nvSpPr>
        <p:spPr>
          <a:xfrm>
            <a:off x="624194" y="410855"/>
            <a:ext cx="10972800" cy="716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ru-RU" sz="3200" b="0" dirty="0">
                <a:solidFill>
                  <a:srgbClr val="FF6700"/>
                </a:solidFill>
              </a:rPr>
              <a:t>История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690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6" y="462709"/>
            <a:ext cx="3838575" cy="73342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3392" y="1247977"/>
            <a:ext cx="11089232" cy="37857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«Согласие-Вита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дочерняя компания «Согласия», </a:t>
            </a:r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успешно 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</a:t>
            </a:r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страховом рынке с 2000 г. </a:t>
            </a:r>
            <a:endParaRPr lang="ru-RU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специализировавшаяся на кредитном страховании жизни, стала динамично развивающейся рыночной компанией с широкой продуктовой линейкой и разветвленной партнерской сетью</a:t>
            </a:r>
            <a:r>
              <a:rPr lang="ru-RU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Входит в топ-12 российских страховщиков жизни по итогам </a:t>
            </a:r>
            <a:r>
              <a:rPr lang="en-US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</a:t>
            </a: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en-US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  <a:p>
            <a:pPr marL="285750" indent="-285750"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Входит </a:t>
            </a: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Всероссийский союз страховщиков и Ассоциацию страховщиков жизни.</a:t>
            </a:r>
          </a:p>
          <a:p>
            <a:pPr marL="285750" indent="-285750"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 кредитный рейтинг от агентства «Национальные кредитные рейтинги» (НКР) на уровне A.ru, прогноз стабильный.</a:t>
            </a:r>
          </a:p>
          <a:p>
            <a:pPr marL="285750" indent="-285750"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по лечению критических заболеваний «Вита </a:t>
            </a:r>
            <a:r>
              <a:rPr lang="ru-RU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СуперДок</a:t>
            </a: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удостоена премии Форума лидеров страхового рынка в номинации «Новый формат продукта страхования от критических заболеваний</a:t>
            </a:r>
            <a:r>
              <a:rPr lang="ru-RU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устойчивость компании подтверждается уставным капиталом в размере </a:t>
            </a:r>
            <a:r>
              <a:rPr lang="ru-RU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 млн руб. 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696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696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37184" y="5117181"/>
            <a:ext cx="10254816" cy="360000"/>
          </a:xfrm>
          <a:prstGeom prst="rect">
            <a:avLst/>
          </a:prstGeom>
          <a:solidFill>
            <a:srgbClr val="8C9B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117934"/>
            <a:ext cx="2010452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0512" y="4723048"/>
            <a:ext cx="174357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сборов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0856" y="4720776"/>
            <a:ext cx="249593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Страховые резервы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4019" y="5189994"/>
            <a:ext cx="159656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МЛРД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0496" y="5189994"/>
            <a:ext cx="167665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МЛРД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50876" y="5143827"/>
            <a:ext cx="1792071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lvl="0" algn="r">
              <a:defRPr/>
            </a:pPr>
            <a:r>
              <a:rPr lang="ru-RU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53560" y="4732889"/>
            <a:ext cx="164793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10473" y="5580386"/>
            <a:ext cx="167665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11,3 МЛРД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1229" y="5602176"/>
            <a:ext cx="10212000" cy="360000"/>
          </a:xfrm>
          <a:prstGeom prst="rect">
            <a:avLst/>
          </a:prstGeom>
          <a:solidFill>
            <a:srgbClr val="8C9B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0789" y="5660508"/>
            <a:ext cx="159656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5737" y="5660508"/>
            <a:ext cx="167665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53560" y="5204179"/>
            <a:ext cx="167665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11,3 МЛРД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4019" y="5189994"/>
            <a:ext cx="159656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МЛРД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0496" y="5189994"/>
            <a:ext cx="167665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МЛРД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64556" y="5660508"/>
            <a:ext cx="167665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10,8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5698" y="5602929"/>
            <a:ext cx="2010452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1214" tIns="313603" rIns="313603" bIns="31360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465" y="5655152"/>
            <a:ext cx="1792071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lvl="0" algn="r">
              <a:defRPr/>
            </a:pPr>
            <a:r>
              <a:rPr lang="ru-RU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пол. 2024 </a:t>
            </a:r>
            <a:r>
              <a:rPr lang="ru-RU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</a:p>
        </p:txBody>
      </p:sp>
      <p:sp>
        <p:nvSpPr>
          <p:cNvPr id="3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29972" y="5474040"/>
            <a:ext cx="57048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По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итогам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Tahoma"/>
                <a:cs typeface="Tahoma"/>
              </a:rPr>
              <a:t>6</a:t>
            </a:r>
            <a:r>
              <a:rPr kumimoji="0" sz="16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месяцев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6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г.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СК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«Согласие-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Вита»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занимает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1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2</a:t>
            </a:r>
            <a:r>
              <a:rPr kumimoji="0" sz="1600" b="1" i="0" u="none" strike="noStrike" kern="0" cap="none" spc="-3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место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с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долей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рынка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0,</a:t>
            </a:r>
            <a:r>
              <a:rPr kumimoji="0" lang="ru-RU" sz="1600" b="1" i="0" u="none" strike="noStrike" kern="0" cap="none" spc="-2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82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rgbClr val="F16921"/>
                </a:solidFill>
                <a:effectLst/>
                <a:uLnTx/>
                <a:uFillTx/>
                <a:latin typeface="Tahoma"/>
                <a:cs typeface="Tahoma"/>
              </a:rPr>
              <a:t>%.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5437632"/>
            <a:ext cx="362711" cy="36271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7550" y="414624"/>
            <a:ext cx="1150345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457200">
              <a:lnSpc>
                <a:spcPct val="100000"/>
              </a:lnSpc>
              <a:defRPr/>
            </a:pPr>
            <a:r>
              <a:rPr sz="3000" dirty="0">
                <a:solidFill>
                  <a:srgbClr val="FF6700"/>
                </a:solidFill>
                <a:latin typeface="Tahoma"/>
                <a:cs typeface="Tahoma"/>
              </a:rPr>
              <a:t>Место СК «Согласие-Вита» на рынке life</a:t>
            </a:r>
          </a:p>
        </p:txBody>
      </p:sp>
      <p:sp>
        <p:nvSpPr>
          <p:cNvPr id="23" name="object 23"/>
          <p:cNvSpPr/>
          <p:nvPr/>
        </p:nvSpPr>
        <p:spPr>
          <a:xfrm>
            <a:off x="9144000" y="5561650"/>
            <a:ext cx="213946" cy="293794"/>
          </a:xfrm>
          <a:custGeom>
            <a:avLst/>
            <a:gdLst/>
            <a:ahLst/>
            <a:cxnLst/>
            <a:rect l="l" t="t" r="r" b="b"/>
            <a:pathLst>
              <a:path w="243840" h="443864">
                <a:moveTo>
                  <a:pt x="0" y="0"/>
                </a:moveTo>
                <a:lnTo>
                  <a:pt x="0" y="110871"/>
                </a:lnTo>
                <a:lnTo>
                  <a:pt x="0" y="443484"/>
                </a:lnTo>
                <a:lnTo>
                  <a:pt x="243840" y="221742"/>
                </a:lnTo>
                <a:lnTo>
                  <a:pt x="0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579864" y="5204803"/>
            <a:ext cx="1040064" cy="1031531"/>
            <a:chOff x="9808464" y="5516879"/>
            <a:chExt cx="696595" cy="690880"/>
          </a:xfrm>
        </p:grpSpPr>
        <p:grpSp>
          <p:nvGrpSpPr>
            <p:cNvPr id="24" name="object 24"/>
            <p:cNvGrpSpPr/>
            <p:nvPr/>
          </p:nvGrpSpPr>
          <p:grpSpPr>
            <a:xfrm>
              <a:off x="9808464" y="5516879"/>
              <a:ext cx="696595" cy="690880"/>
              <a:chOff x="9808464" y="5516879"/>
              <a:chExt cx="696595" cy="69088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9818370" y="5526785"/>
                <a:ext cx="676910" cy="670560"/>
              </a:xfrm>
              <a:custGeom>
                <a:avLst/>
                <a:gdLst/>
                <a:ahLst/>
                <a:cxnLst/>
                <a:rect l="l" t="t" r="r" b="b"/>
                <a:pathLst>
                  <a:path w="676909" h="670560">
                    <a:moveTo>
                      <a:pt x="0" y="335279"/>
                    </a:moveTo>
                    <a:lnTo>
                      <a:pt x="3088" y="289785"/>
                    </a:lnTo>
                    <a:lnTo>
                      <a:pt x="12085" y="246150"/>
                    </a:lnTo>
                    <a:lnTo>
                      <a:pt x="26587" y="204775"/>
                    </a:lnTo>
                    <a:lnTo>
                      <a:pt x="46191" y="166059"/>
                    </a:lnTo>
                    <a:lnTo>
                      <a:pt x="70494" y="130402"/>
                    </a:lnTo>
                    <a:lnTo>
                      <a:pt x="99093" y="98202"/>
                    </a:lnTo>
                    <a:lnTo>
                      <a:pt x="131585" y="69861"/>
                    </a:lnTo>
                    <a:lnTo>
                      <a:pt x="167566" y="45776"/>
                    </a:lnTo>
                    <a:lnTo>
                      <a:pt x="206634" y="26348"/>
                    </a:lnTo>
                    <a:lnTo>
                      <a:pt x="248386" y="11976"/>
                    </a:lnTo>
                    <a:lnTo>
                      <a:pt x="292418" y="3060"/>
                    </a:lnTo>
                    <a:lnTo>
                      <a:pt x="338328" y="0"/>
                    </a:lnTo>
                    <a:lnTo>
                      <a:pt x="384237" y="3060"/>
                    </a:lnTo>
                    <a:lnTo>
                      <a:pt x="428269" y="11976"/>
                    </a:lnTo>
                    <a:lnTo>
                      <a:pt x="470021" y="26348"/>
                    </a:lnTo>
                    <a:lnTo>
                      <a:pt x="509089" y="45776"/>
                    </a:lnTo>
                    <a:lnTo>
                      <a:pt x="545070" y="69861"/>
                    </a:lnTo>
                    <a:lnTo>
                      <a:pt x="577562" y="98202"/>
                    </a:lnTo>
                    <a:lnTo>
                      <a:pt x="606161" y="130402"/>
                    </a:lnTo>
                    <a:lnTo>
                      <a:pt x="630464" y="166059"/>
                    </a:lnTo>
                    <a:lnTo>
                      <a:pt x="650068" y="204775"/>
                    </a:lnTo>
                    <a:lnTo>
                      <a:pt x="664570" y="246150"/>
                    </a:lnTo>
                    <a:lnTo>
                      <a:pt x="673567" y="289785"/>
                    </a:lnTo>
                    <a:lnTo>
                      <a:pt x="676656" y="335279"/>
                    </a:lnTo>
                    <a:lnTo>
                      <a:pt x="673567" y="380774"/>
                    </a:lnTo>
                    <a:lnTo>
                      <a:pt x="664570" y="424409"/>
                    </a:lnTo>
                    <a:lnTo>
                      <a:pt x="650068" y="465784"/>
                    </a:lnTo>
                    <a:lnTo>
                      <a:pt x="630464" y="504500"/>
                    </a:lnTo>
                    <a:lnTo>
                      <a:pt x="606161" y="540157"/>
                    </a:lnTo>
                    <a:lnTo>
                      <a:pt x="577562" y="572357"/>
                    </a:lnTo>
                    <a:lnTo>
                      <a:pt x="545070" y="600698"/>
                    </a:lnTo>
                    <a:lnTo>
                      <a:pt x="509089" y="624783"/>
                    </a:lnTo>
                    <a:lnTo>
                      <a:pt x="470021" y="644211"/>
                    </a:lnTo>
                    <a:lnTo>
                      <a:pt x="428269" y="658583"/>
                    </a:lnTo>
                    <a:lnTo>
                      <a:pt x="384237" y="667499"/>
                    </a:lnTo>
                    <a:lnTo>
                      <a:pt x="338328" y="670559"/>
                    </a:lnTo>
                    <a:lnTo>
                      <a:pt x="292418" y="667499"/>
                    </a:lnTo>
                    <a:lnTo>
                      <a:pt x="248386" y="658583"/>
                    </a:lnTo>
                    <a:lnTo>
                      <a:pt x="206634" y="644211"/>
                    </a:lnTo>
                    <a:lnTo>
                      <a:pt x="167566" y="624783"/>
                    </a:lnTo>
                    <a:lnTo>
                      <a:pt x="131585" y="600698"/>
                    </a:lnTo>
                    <a:lnTo>
                      <a:pt x="99093" y="572357"/>
                    </a:lnTo>
                    <a:lnTo>
                      <a:pt x="70494" y="540157"/>
                    </a:lnTo>
                    <a:lnTo>
                      <a:pt x="46191" y="504500"/>
                    </a:lnTo>
                    <a:lnTo>
                      <a:pt x="26587" y="465784"/>
                    </a:lnTo>
                    <a:lnTo>
                      <a:pt x="12085" y="424409"/>
                    </a:lnTo>
                    <a:lnTo>
                      <a:pt x="3088" y="380774"/>
                    </a:lnTo>
                    <a:lnTo>
                      <a:pt x="0" y="335279"/>
                    </a:lnTo>
                    <a:close/>
                  </a:path>
                </a:pathLst>
              </a:custGeom>
              <a:ln w="19812">
                <a:solidFill>
                  <a:srgbClr val="FF67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9904476" y="5611367"/>
                <a:ext cx="504825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498475">
                    <a:moveTo>
                      <a:pt x="252222" y="0"/>
                    </a:moveTo>
                    <a:lnTo>
                      <a:pt x="206886" y="4014"/>
                    </a:lnTo>
                    <a:lnTo>
                      <a:pt x="164215" y="15588"/>
                    </a:lnTo>
                    <a:lnTo>
                      <a:pt x="124922" y="34019"/>
                    </a:lnTo>
                    <a:lnTo>
                      <a:pt x="89720" y="58601"/>
                    </a:lnTo>
                    <a:lnTo>
                      <a:pt x="59321" y="88633"/>
                    </a:lnTo>
                    <a:lnTo>
                      <a:pt x="34436" y="123410"/>
                    </a:lnTo>
                    <a:lnTo>
                      <a:pt x="15780" y="162228"/>
                    </a:lnTo>
                    <a:lnTo>
                      <a:pt x="4063" y="204384"/>
                    </a:lnTo>
                    <a:lnTo>
                      <a:pt x="0" y="249174"/>
                    </a:lnTo>
                    <a:lnTo>
                      <a:pt x="4063" y="293963"/>
                    </a:lnTo>
                    <a:lnTo>
                      <a:pt x="15780" y="336119"/>
                    </a:lnTo>
                    <a:lnTo>
                      <a:pt x="34436" y="374937"/>
                    </a:lnTo>
                    <a:lnTo>
                      <a:pt x="59321" y="409714"/>
                    </a:lnTo>
                    <a:lnTo>
                      <a:pt x="89720" y="439746"/>
                    </a:lnTo>
                    <a:lnTo>
                      <a:pt x="124922" y="464328"/>
                    </a:lnTo>
                    <a:lnTo>
                      <a:pt x="164215" y="482759"/>
                    </a:lnTo>
                    <a:lnTo>
                      <a:pt x="206886" y="494333"/>
                    </a:lnTo>
                    <a:lnTo>
                      <a:pt x="252222" y="498348"/>
                    </a:lnTo>
                    <a:lnTo>
                      <a:pt x="297557" y="494333"/>
                    </a:lnTo>
                    <a:lnTo>
                      <a:pt x="340228" y="482759"/>
                    </a:lnTo>
                    <a:lnTo>
                      <a:pt x="379521" y="464328"/>
                    </a:lnTo>
                    <a:lnTo>
                      <a:pt x="414723" y="439746"/>
                    </a:lnTo>
                    <a:lnTo>
                      <a:pt x="445122" y="409714"/>
                    </a:lnTo>
                    <a:lnTo>
                      <a:pt x="470007" y="374937"/>
                    </a:lnTo>
                    <a:lnTo>
                      <a:pt x="488663" y="336119"/>
                    </a:lnTo>
                    <a:lnTo>
                      <a:pt x="500380" y="293963"/>
                    </a:lnTo>
                    <a:lnTo>
                      <a:pt x="504444" y="249174"/>
                    </a:lnTo>
                    <a:lnTo>
                      <a:pt x="500380" y="204384"/>
                    </a:lnTo>
                    <a:lnTo>
                      <a:pt x="488663" y="162228"/>
                    </a:lnTo>
                    <a:lnTo>
                      <a:pt x="470007" y="123410"/>
                    </a:lnTo>
                    <a:lnTo>
                      <a:pt x="445122" y="88633"/>
                    </a:lnTo>
                    <a:lnTo>
                      <a:pt x="414723" y="58601"/>
                    </a:lnTo>
                    <a:lnTo>
                      <a:pt x="379521" y="34019"/>
                    </a:lnTo>
                    <a:lnTo>
                      <a:pt x="340228" y="15588"/>
                    </a:lnTo>
                    <a:lnTo>
                      <a:pt x="297557" y="4014"/>
                    </a:lnTo>
                    <a:lnTo>
                      <a:pt x="252222" y="0"/>
                    </a:lnTo>
                    <a:close/>
                  </a:path>
                </a:pathLst>
              </a:custGeom>
              <a:solidFill>
                <a:srgbClr val="FF67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9983571" y="5757277"/>
              <a:ext cx="328295" cy="1734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0" cap="none" spc="-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Tahoma"/>
                </a:rPr>
                <a:t>0,</a:t>
              </a:r>
              <a:r>
                <a:rPr kumimoji="0" lang="ru-RU" sz="1600" b="1" i="0" u="none" strike="noStrike" kern="0" cap="none" spc="-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Tahoma"/>
                </a:rPr>
                <a:t>82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329689" y="6308770"/>
            <a:ext cx="15976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6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мес.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6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г.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7059" y="6308770"/>
            <a:ext cx="15976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6</a:t>
            </a:r>
            <a:r>
              <a:rPr kumimoji="0" sz="16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мес.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6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3</a:t>
            </a:r>
            <a:r>
              <a:rPr kumimoji="0" sz="16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г.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803642" y="5204803"/>
            <a:ext cx="1040064" cy="1031531"/>
            <a:chOff x="8051292" y="5516879"/>
            <a:chExt cx="696595" cy="690880"/>
          </a:xfrm>
        </p:grpSpPr>
        <p:grpSp>
          <p:nvGrpSpPr>
            <p:cNvPr id="30" name="object 30"/>
            <p:cNvGrpSpPr/>
            <p:nvPr/>
          </p:nvGrpSpPr>
          <p:grpSpPr>
            <a:xfrm>
              <a:off x="8051292" y="5516879"/>
              <a:ext cx="696595" cy="690880"/>
              <a:chOff x="8051292" y="5516879"/>
              <a:chExt cx="696595" cy="690880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8061198" y="5526785"/>
                <a:ext cx="676910" cy="670560"/>
              </a:xfrm>
              <a:custGeom>
                <a:avLst/>
                <a:gdLst/>
                <a:ahLst/>
                <a:cxnLst/>
                <a:rect l="l" t="t" r="r" b="b"/>
                <a:pathLst>
                  <a:path w="676909" h="670560">
                    <a:moveTo>
                      <a:pt x="0" y="335279"/>
                    </a:moveTo>
                    <a:lnTo>
                      <a:pt x="3088" y="289785"/>
                    </a:lnTo>
                    <a:lnTo>
                      <a:pt x="12085" y="246150"/>
                    </a:lnTo>
                    <a:lnTo>
                      <a:pt x="26587" y="204775"/>
                    </a:lnTo>
                    <a:lnTo>
                      <a:pt x="46191" y="166059"/>
                    </a:lnTo>
                    <a:lnTo>
                      <a:pt x="70494" y="130402"/>
                    </a:lnTo>
                    <a:lnTo>
                      <a:pt x="99093" y="98202"/>
                    </a:lnTo>
                    <a:lnTo>
                      <a:pt x="131585" y="69861"/>
                    </a:lnTo>
                    <a:lnTo>
                      <a:pt x="167566" y="45776"/>
                    </a:lnTo>
                    <a:lnTo>
                      <a:pt x="206634" y="26348"/>
                    </a:lnTo>
                    <a:lnTo>
                      <a:pt x="248386" y="11976"/>
                    </a:lnTo>
                    <a:lnTo>
                      <a:pt x="292418" y="3060"/>
                    </a:lnTo>
                    <a:lnTo>
                      <a:pt x="338328" y="0"/>
                    </a:lnTo>
                    <a:lnTo>
                      <a:pt x="384237" y="3060"/>
                    </a:lnTo>
                    <a:lnTo>
                      <a:pt x="428269" y="11976"/>
                    </a:lnTo>
                    <a:lnTo>
                      <a:pt x="470021" y="26348"/>
                    </a:lnTo>
                    <a:lnTo>
                      <a:pt x="509089" y="45776"/>
                    </a:lnTo>
                    <a:lnTo>
                      <a:pt x="545070" y="69861"/>
                    </a:lnTo>
                    <a:lnTo>
                      <a:pt x="577562" y="98202"/>
                    </a:lnTo>
                    <a:lnTo>
                      <a:pt x="606161" y="130402"/>
                    </a:lnTo>
                    <a:lnTo>
                      <a:pt x="630464" y="166059"/>
                    </a:lnTo>
                    <a:lnTo>
                      <a:pt x="650068" y="204775"/>
                    </a:lnTo>
                    <a:lnTo>
                      <a:pt x="664570" y="246150"/>
                    </a:lnTo>
                    <a:lnTo>
                      <a:pt x="673567" y="289785"/>
                    </a:lnTo>
                    <a:lnTo>
                      <a:pt x="676656" y="335279"/>
                    </a:lnTo>
                    <a:lnTo>
                      <a:pt x="673567" y="380774"/>
                    </a:lnTo>
                    <a:lnTo>
                      <a:pt x="664570" y="424409"/>
                    </a:lnTo>
                    <a:lnTo>
                      <a:pt x="650068" y="465784"/>
                    </a:lnTo>
                    <a:lnTo>
                      <a:pt x="630464" y="504500"/>
                    </a:lnTo>
                    <a:lnTo>
                      <a:pt x="606161" y="540157"/>
                    </a:lnTo>
                    <a:lnTo>
                      <a:pt x="577562" y="572357"/>
                    </a:lnTo>
                    <a:lnTo>
                      <a:pt x="545070" y="600698"/>
                    </a:lnTo>
                    <a:lnTo>
                      <a:pt x="509089" y="624783"/>
                    </a:lnTo>
                    <a:lnTo>
                      <a:pt x="470021" y="644211"/>
                    </a:lnTo>
                    <a:lnTo>
                      <a:pt x="428269" y="658583"/>
                    </a:lnTo>
                    <a:lnTo>
                      <a:pt x="384237" y="667499"/>
                    </a:lnTo>
                    <a:lnTo>
                      <a:pt x="338328" y="670559"/>
                    </a:lnTo>
                    <a:lnTo>
                      <a:pt x="292418" y="667499"/>
                    </a:lnTo>
                    <a:lnTo>
                      <a:pt x="248386" y="658583"/>
                    </a:lnTo>
                    <a:lnTo>
                      <a:pt x="206634" y="644211"/>
                    </a:lnTo>
                    <a:lnTo>
                      <a:pt x="167566" y="624783"/>
                    </a:lnTo>
                    <a:lnTo>
                      <a:pt x="131585" y="600698"/>
                    </a:lnTo>
                    <a:lnTo>
                      <a:pt x="99093" y="572357"/>
                    </a:lnTo>
                    <a:lnTo>
                      <a:pt x="70494" y="540157"/>
                    </a:lnTo>
                    <a:lnTo>
                      <a:pt x="46191" y="504500"/>
                    </a:lnTo>
                    <a:lnTo>
                      <a:pt x="26587" y="465784"/>
                    </a:lnTo>
                    <a:lnTo>
                      <a:pt x="12085" y="424409"/>
                    </a:lnTo>
                    <a:lnTo>
                      <a:pt x="3088" y="380774"/>
                    </a:lnTo>
                    <a:lnTo>
                      <a:pt x="0" y="335279"/>
                    </a:lnTo>
                    <a:close/>
                  </a:path>
                </a:pathLst>
              </a:custGeom>
              <a:ln w="19812">
                <a:solidFill>
                  <a:srgbClr val="30443D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8145780" y="5612891"/>
                <a:ext cx="50482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497204">
                    <a:moveTo>
                      <a:pt x="252222" y="0"/>
                    </a:moveTo>
                    <a:lnTo>
                      <a:pt x="206886" y="4002"/>
                    </a:lnTo>
                    <a:lnTo>
                      <a:pt x="164215" y="15540"/>
                    </a:lnTo>
                    <a:lnTo>
                      <a:pt x="124922" y="33914"/>
                    </a:lnTo>
                    <a:lnTo>
                      <a:pt x="89720" y="58422"/>
                    </a:lnTo>
                    <a:lnTo>
                      <a:pt x="59321" y="88361"/>
                    </a:lnTo>
                    <a:lnTo>
                      <a:pt x="34436" y="123031"/>
                    </a:lnTo>
                    <a:lnTo>
                      <a:pt x="15780" y="161731"/>
                    </a:lnTo>
                    <a:lnTo>
                      <a:pt x="4063" y="203758"/>
                    </a:lnTo>
                    <a:lnTo>
                      <a:pt x="0" y="248412"/>
                    </a:lnTo>
                    <a:lnTo>
                      <a:pt x="4063" y="293065"/>
                    </a:lnTo>
                    <a:lnTo>
                      <a:pt x="15780" y="335092"/>
                    </a:lnTo>
                    <a:lnTo>
                      <a:pt x="34436" y="373792"/>
                    </a:lnTo>
                    <a:lnTo>
                      <a:pt x="59321" y="408462"/>
                    </a:lnTo>
                    <a:lnTo>
                      <a:pt x="89720" y="438401"/>
                    </a:lnTo>
                    <a:lnTo>
                      <a:pt x="124922" y="462909"/>
                    </a:lnTo>
                    <a:lnTo>
                      <a:pt x="164215" y="481283"/>
                    </a:lnTo>
                    <a:lnTo>
                      <a:pt x="206886" y="492821"/>
                    </a:lnTo>
                    <a:lnTo>
                      <a:pt x="252222" y="496824"/>
                    </a:lnTo>
                    <a:lnTo>
                      <a:pt x="297557" y="492821"/>
                    </a:lnTo>
                    <a:lnTo>
                      <a:pt x="340228" y="481283"/>
                    </a:lnTo>
                    <a:lnTo>
                      <a:pt x="379521" y="462909"/>
                    </a:lnTo>
                    <a:lnTo>
                      <a:pt x="414723" y="438401"/>
                    </a:lnTo>
                    <a:lnTo>
                      <a:pt x="445122" y="408462"/>
                    </a:lnTo>
                    <a:lnTo>
                      <a:pt x="470007" y="373792"/>
                    </a:lnTo>
                    <a:lnTo>
                      <a:pt x="488663" y="335092"/>
                    </a:lnTo>
                    <a:lnTo>
                      <a:pt x="500380" y="293065"/>
                    </a:lnTo>
                    <a:lnTo>
                      <a:pt x="504444" y="248412"/>
                    </a:lnTo>
                    <a:lnTo>
                      <a:pt x="500380" y="203758"/>
                    </a:lnTo>
                    <a:lnTo>
                      <a:pt x="488663" y="161731"/>
                    </a:lnTo>
                    <a:lnTo>
                      <a:pt x="470007" y="123031"/>
                    </a:lnTo>
                    <a:lnTo>
                      <a:pt x="445122" y="88361"/>
                    </a:lnTo>
                    <a:lnTo>
                      <a:pt x="414723" y="58422"/>
                    </a:lnTo>
                    <a:lnTo>
                      <a:pt x="379521" y="33914"/>
                    </a:lnTo>
                    <a:lnTo>
                      <a:pt x="340228" y="15540"/>
                    </a:lnTo>
                    <a:lnTo>
                      <a:pt x="297557" y="4002"/>
                    </a:lnTo>
                    <a:lnTo>
                      <a:pt x="252222" y="0"/>
                    </a:lnTo>
                    <a:close/>
                  </a:path>
                </a:pathLst>
              </a:custGeom>
              <a:solidFill>
                <a:srgbClr val="30443D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" name="object 33"/>
            <p:cNvSpPr txBox="1"/>
            <p:nvPr/>
          </p:nvSpPr>
          <p:spPr>
            <a:xfrm>
              <a:off x="8192730" y="5762625"/>
              <a:ext cx="417870" cy="1734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Tahoma"/>
                </a:rPr>
                <a:t>1,0</a:t>
              </a:r>
              <a:r>
                <a:rPr kumimoji="0" lang="ru-RU" sz="1600" b="1" i="0" u="none" strike="noStrike" kern="0" cap="none" spc="-2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Tahoma"/>
                </a:rPr>
                <a:t>4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endParaRPr>
            </a:p>
          </p:txBody>
        </p:sp>
      </p:grpSp>
      <p:sp>
        <p:nvSpPr>
          <p:cNvPr id="53" name="object 21"/>
          <p:cNvSpPr/>
          <p:nvPr/>
        </p:nvSpPr>
        <p:spPr>
          <a:xfrm>
            <a:off x="5243512" y="4634650"/>
            <a:ext cx="160020" cy="90170"/>
          </a:xfrm>
          <a:custGeom>
            <a:avLst/>
            <a:gdLst/>
            <a:ahLst/>
            <a:cxnLst/>
            <a:rect l="l" t="t" r="r" b="b"/>
            <a:pathLst>
              <a:path w="160020" h="90169">
                <a:moveTo>
                  <a:pt x="160020" y="0"/>
                </a:moveTo>
                <a:lnTo>
                  <a:pt x="0" y="0"/>
                </a:lnTo>
                <a:lnTo>
                  <a:pt x="0" y="89915"/>
                </a:lnTo>
                <a:lnTo>
                  <a:pt x="160020" y="89915"/>
                </a:lnTo>
                <a:lnTo>
                  <a:pt x="16002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46976"/>
              </p:ext>
            </p:extLst>
          </p:nvPr>
        </p:nvGraphicFramePr>
        <p:xfrm>
          <a:off x="734470" y="1061537"/>
          <a:ext cx="10828773" cy="3991654"/>
        </p:xfrm>
        <a:graphic>
          <a:graphicData uri="http://schemas.openxmlformats.org/drawingml/2006/table">
            <a:tbl>
              <a:tblPr/>
              <a:tblGrid>
                <a:gridCol w="512465">
                  <a:extLst>
                    <a:ext uri="{9D8B030D-6E8A-4147-A177-3AD203B41FA5}">
                      <a16:colId xmlns:a16="http://schemas.microsoft.com/office/drawing/2014/main" val="1088998914"/>
                    </a:ext>
                  </a:extLst>
                </a:gridCol>
                <a:gridCol w="4180115">
                  <a:extLst>
                    <a:ext uri="{9D8B030D-6E8A-4147-A177-3AD203B41FA5}">
                      <a16:colId xmlns:a16="http://schemas.microsoft.com/office/drawing/2014/main" val="3768332889"/>
                    </a:ext>
                  </a:extLst>
                </a:gridCol>
                <a:gridCol w="673239">
                  <a:extLst>
                    <a:ext uri="{9D8B030D-6E8A-4147-A177-3AD203B41FA5}">
                      <a16:colId xmlns:a16="http://schemas.microsoft.com/office/drawing/2014/main" val="2123396884"/>
                    </a:ext>
                  </a:extLst>
                </a:gridCol>
                <a:gridCol w="4225026">
                  <a:extLst>
                    <a:ext uri="{9D8B030D-6E8A-4147-A177-3AD203B41FA5}">
                      <a16:colId xmlns:a16="http://schemas.microsoft.com/office/drawing/2014/main" val="1142884964"/>
                    </a:ext>
                  </a:extLst>
                </a:gridCol>
                <a:gridCol w="1237928">
                  <a:extLst>
                    <a:ext uri="{9D8B030D-6E8A-4147-A177-3AD203B41FA5}">
                      <a16:colId xmlns:a16="http://schemas.microsoft.com/office/drawing/2014/main" val="3877695968"/>
                    </a:ext>
                  </a:extLst>
                </a:gridCol>
              </a:tblGrid>
              <a:tr h="318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 </a:t>
                      </a:r>
                    </a:p>
                  </a:txBody>
                  <a:tcPr marL="9214" marR="9214" marT="9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компании</a:t>
                      </a:r>
                      <a:endParaRPr lang="en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9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lang="en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9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Премия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 6 мес. 2024 г., млрд руб.</a:t>
                      </a:r>
                      <a:endParaRPr lang="en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9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</a:t>
                      </a:r>
                      <a:endParaRPr lang="en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14" marR="9214" marT="9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2885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СБЕРБАНК СТРАХОВАНИЕ ЖИЗНИ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167,78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04637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АЛЬФАСТРАХОВАНИЕ-ЖИЗНЬ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95,95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8473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СОГАЗ-ЖИЗНЬ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51,08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7707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РОСГОССТРАХ ЖИЗНЬ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39,31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3596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РЕНЕССАНС ЖИЗНЬ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38,16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0083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ИНГОССТРАХ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ЖИЗНЬ</a:t>
                      </a:r>
                      <a:endParaRPr lang="en-US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16,06 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76831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СОСЬЕТЕ ЖЕНЕРАЛЬ СТРАХОВАНИЕ ЖИЗНИ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14,66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17124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РСХБ-СТРАХОВАНИЕ ЖИЗНИ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10,21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12086"/>
                  </a:ext>
                </a:extLst>
              </a:tr>
              <a:tr h="309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КАПИТАЛ ЛАЙФ СТРАХОВАНИЕ ЖИЗНИ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67871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УРАЛСИБ ЖИЗНЬ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9,72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2,03%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233626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СИВ ЛАЙФ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478618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СОГЛАСИЕ-ВИТА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3,98 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70885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</a:t>
                      </a:r>
                      <a:endParaRPr lang="en-US" sz="16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465,05 </a:t>
                      </a:r>
                      <a:endParaRPr lang="ru-RU" sz="16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684590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Общий итог</a:t>
                      </a:r>
                      <a:endParaRPr lang="en-US" sz="16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6" marR="6386" marT="63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487,39</a:t>
                      </a:r>
                      <a:endParaRPr lang="ru-RU" sz="16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A4A5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908855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674789" y="1479762"/>
            <a:ext cx="162000" cy="8804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A4A54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74789" y="1741836"/>
            <a:ext cx="162000" cy="8804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A4A54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74789" y="1993169"/>
            <a:ext cx="162000" cy="8804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A4A54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5673550" y="2716421"/>
            <a:ext cx="164478" cy="140400"/>
          </a:xfrm>
          <a:prstGeom prst="triangle">
            <a:avLst/>
          </a:prstGeom>
          <a:solidFill>
            <a:srgbClr val="3399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0800000">
            <a:off x="5680448" y="4039772"/>
            <a:ext cx="166650" cy="140289"/>
          </a:xfrm>
          <a:prstGeom prst="triangle">
            <a:avLst/>
          </a:prstGeom>
          <a:solidFill>
            <a:srgbClr val="FF67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F2692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74789" y="2226038"/>
            <a:ext cx="162000" cy="8804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A4A54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74789" y="2485186"/>
            <a:ext cx="162000" cy="8804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A4A54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5672465" y="3491932"/>
            <a:ext cx="166650" cy="140289"/>
          </a:xfrm>
          <a:prstGeom prst="triangle">
            <a:avLst/>
          </a:prstGeom>
          <a:solidFill>
            <a:srgbClr val="FF67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F2692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20"/>
          <p:cNvSpPr/>
          <p:nvPr/>
        </p:nvSpPr>
        <p:spPr>
          <a:xfrm>
            <a:off x="5672464" y="2961637"/>
            <a:ext cx="177165" cy="166370"/>
          </a:xfrm>
          <a:custGeom>
            <a:avLst/>
            <a:gdLst/>
            <a:ahLst/>
            <a:cxnLst/>
            <a:rect l="l" t="t" r="r" b="b"/>
            <a:pathLst>
              <a:path w="177164" h="166369">
                <a:moveTo>
                  <a:pt x="88392" y="0"/>
                </a:moveTo>
                <a:lnTo>
                  <a:pt x="0" y="166115"/>
                </a:lnTo>
                <a:lnTo>
                  <a:pt x="176784" y="166115"/>
                </a:lnTo>
                <a:lnTo>
                  <a:pt x="88392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0800000">
            <a:off x="5682979" y="3240392"/>
            <a:ext cx="166650" cy="140289"/>
          </a:xfrm>
          <a:prstGeom prst="triangle">
            <a:avLst/>
          </a:prstGeom>
          <a:solidFill>
            <a:srgbClr val="FF67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F2692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20"/>
          <p:cNvSpPr/>
          <p:nvPr/>
        </p:nvSpPr>
        <p:spPr>
          <a:xfrm>
            <a:off x="5672464" y="3760808"/>
            <a:ext cx="177165" cy="166370"/>
          </a:xfrm>
          <a:custGeom>
            <a:avLst/>
            <a:gdLst/>
            <a:ahLst/>
            <a:cxnLst/>
            <a:rect l="l" t="t" r="r" b="b"/>
            <a:pathLst>
              <a:path w="177164" h="166369">
                <a:moveTo>
                  <a:pt x="88392" y="0"/>
                </a:moveTo>
                <a:lnTo>
                  <a:pt x="0" y="166115"/>
                </a:lnTo>
                <a:lnTo>
                  <a:pt x="176784" y="166115"/>
                </a:lnTo>
                <a:lnTo>
                  <a:pt x="88392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bject 21"/>
          <p:cNvSpPr/>
          <p:nvPr/>
        </p:nvSpPr>
        <p:spPr>
          <a:xfrm>
            <a:off x="5672464" y="4380656"/>
            <a:ext cx="160020" cy="90170"/>
          </a:xfrm>
          <a:custGeom>
            <a:avLst/>
            <a:gdLst/>
            <a:ahLst/>
            <a:cxnLst/>
            <a:rect l="l" t="t" r="r" b="b"/>
            <a:pathLst>
              <a:path w="160020" h="90169">
                <a:moveTo>
                  <a:pt x="160020" y="0"/>
                </a:moveTo>
                <a:lnTo>
                  <a:pt x="0" y="0"/>
                </a:lnTo>
                <a:lnTo>
                  <a:pt x="0" y="89915"/>
                </a:lnTo>
                <a:lnTo>
                  <a:pt x="160020" y="89915"/>
                </a:lnTo>
                <a:lnTo>
                  <a:pt x="16002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98457" y="6424599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13792"/>
            <a:ext cx="10959008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Награды и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рейтинги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847" y="1104891"/>
            <a:ext cx="9944016" cy="432426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spcAft>
                <a:spcPts val="0"/>
              </a:spcAft>
              <a:buClr>
                <a:srgbClr val="FF6700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сообщество по достоинству оценило достижения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услуг компании «Согласие» на страховом рынке России.</a:t>
            </a:r>
          </a:p>
          <a:p>
            <a:pPr eaLnBrk="0" hangingPunct="0">
              <a:spcBef>
                <a:spcPts val="1200"/>
              </a:spcBef>
              <a:spcAft>
                <a:spcPts val="0"/>
              </a:spcAft>
              <a:buClr>
                <a:srgbClr val="FF6700"/>
              </a:buClr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РЕЙТИНГОВОЕ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«ЭКСПЕРТ РА»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финансовой надежности компании на уровне </a:t>
            </a:r>
            <a:r>
              <a:rPr lang="ru-RU" sz="12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ruАA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(2023).</a:t>
            </a:r>
          </a:p>
          <a:p>
            <a:pPr>
              <a:spcBef>
                <a:spcPts val="1800"/>
              </a:spcBef>
              <a:buClr>
                <a:srgbClr val="FF6700"/>
              </a:buClr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АНАЛИТИЧЕСКОЕ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«БИЗНЕСДРОМ»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Наивысший уровень качества услуг на уровне А1 «Знак качества» (</a:t>
            </a: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US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2021</a:t>
            </a: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Наивысший рейтинг привлекательности работодателя </a:t>
            </a:r>
            <a:r>
              <a:rPr lang="en-US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A.hr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(2020, 2021, 2022).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устойчивого развития в области ESG - А2.esg – очень высокий уровень устойчивого развития (2022</a:t>
            </a: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  <a:buClr>
                <a:srgbClr val="FF6700"/>
              </a:buClr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</a:t>
            </a: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«СКОЛКОВО» И VR_BANK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место в рейтинге </a:t>
            </a:r>
            <a:r>
              <a:rPr lang="ru-RU" sz="12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российских страховых компаний (2020).</a:t>
            </a:r>
            <a:endParaRPr lang="en-US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  <a:buClr>
                <a:srgbClr val="FF6700"/>
              </a:buClr>
              <a:defRPr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NAUMEN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место в рейтинге по доступности и качеству обслуживания </a:t>
            </a: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каналах </a:t>
            </a: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страховщиков с активами </a:t>
            </a: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до 30 млрд руб. (2020)</a:t>
            </a:r>
          </a:p>
          <a:p>
            <a:pPr>
              <a:buClr>
                <a:srgbClr val="FF6700"/>
              </a:buClr>
              <a:defRPr/>
            </a:pPr>
            <a:endParaRPr lang="ru-RU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6700"/>
              </a:buClr>
              <a:buFont typeface="Arial" panose="020B0604020202020204" pitchFamily="34" charset="0"/>
              <a:buChar char="•"/>
              <a:defRPr/>
            </a:pPr>
            <a:endParaRPr lang="ru-RU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Aft>
                <a:spcPts val="0"/>
              </a:spcAft>
              <a:buClr>
                <a:srgbClr val="FF6700"/>
              </a:buClr>
              <a:buFont typeface="Arial" panose="020B0604020202020204" pitchFamily="34" charset="0"/>
              <a:buChar char="•"/>
              <a:defRPr/>
            </a:pPr>
            <a:endParaRPr lang="ru-RU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2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24300" r="78148"/>
          <a:stretch/>
        </p:blipFill>
        <p:spPr bwMode="auto">
          <a:xfrm>
            <a:off x="510519" y="1116513"/>
            <a:ext cx="976970" cy="13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8847" y="4941168"/>
            <a:ext cx="9885057" cy="126188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spcBef>
                <a:spcPts val="1200"/>
              </a:spcBef>
              <a:spcAft>
                <a:spcPts val="0"/>
              </a:spcAft>
              <a:buClr>
                <a:srgbClr val="FF6700"/>
              </a:buClr>
              <a:defRPr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 STANDART SERT </a:t>
            </a:r>
            <a:endParaRPr lang="en-US" sz="1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Bef>
                <a:spcPts val="0"/>
              </a:spcBef>
              <a:spcAft>
                <a:spcPts val="0"/>
              </a:spcAft>
              <a:buClr>
                <a:srgbClr val="FF6700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соответствия системы менеджмента качества стандартам </a:t>
            </a:r>
            <a:b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 Р ИСО 9001-2015 (ISO 9001:2015). Сертификат действует до 28.11.2026 г.</a:t>
            </a:r>
          </a:p>
          <a:p>
            <a:pPr eaLnBrk="0" hangingPunct="0">
              <a:spcBef>
                <a:spcPts val="1200"/>
              </a:spcBef>
              <a:spcAft>
                <a:spcPts val="0"/>
              </a:spcAft>
              <a:buClr>
                <a:srgbClr val="FF6700"/>
              </a:buClr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ahoma"/>
              </a:rPr>
              <a:t>HR-БРЕНД 2018». 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200" b="0" dirty="0">
                <a:solidFill>
                  <a:srgbClr val="000000"/>
                </a:solidFill>
                <a:latin typeface="Tahoma"/>
              </a:rPr>
              <a:t>Победитель в номинации «Большое сердце» за реализацию лучшего </a:t>
            </a:r>
            <a:br>
              <a:rPr lang="ru-RU" sz="1200" b="0" dirty="0">
                <a:solidFill>
                  <a:srgbClr val="000000"/>
                </a:solidFill>
                <a:latin typeface="Tahoma"/>
              </a:rPr>
            </a:br>
            <a:r>
              <a:rPr lang="ru-RU" sz="1200" b="0" dirty="0">
                <a:solidFill>
                  <a:srgbClr val="000000"/>
                </a:solidFill>
                <a:latin typeface="Tahoma"/>
              </a:rPr>
              <a:t>социально ориентированного благотворительного проекта – «25 добрых лет</a:t>
            </a:r>
            <a:r>
              <a:rPr lang="ru-RU" sz="1200" b="0" dirty="0" smtClean="0">
                <a:solidFill>
                  <a:srgbClr val="000000"/>
                </a:solidFill>
                <a:latin typeface="Tahoma"/>
              </a:rPr>
              <a:t>».</a:t>
            </a:r>
            <a:endParaRPr lang="ru-RU" sz="1200" b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1015285"/>
            <a:ext cx="10959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выбрали основной движущей силой нашего бизнеса ДОВЕРИЕ.</a:t>
            </a: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запрос индустрии, как дань времени, как гарант для наших сотрудников, партнеров и клиентов.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держится на трех китах: профессионализме, сопричастности и целостности. </a:t>
            </a: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основа – это искренне человеческое общение, началом которого является рукопожатие. ДОВЕРИЕ способно творить чудеса, освобождая человека от страха, делать его свободным и счастливым. Оно способно вести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миру и согласию в его душе. 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есть суть страхования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Это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есть суть нашего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бизнеса. </a:t>
            </a:r>
            <a:r>
              <a:rPr lang="ru-RU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ведёт </a:t>
            </a:r>
            <a:r>
              <a:rPr lang="ru-RU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Согласию.</a:t>
            </a:r>
            <a:endParaRPr lang="ru-RU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0" dirty="0">
              <a:solidFill>
                <a:srgbClr val="77787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92" y="3429000"/>
            <a:ext cx="48107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 КОМПАНИИ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миссия —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создавать доверие между людьми.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день мы работаем над тем, чтобы оправдать</a:t>
            </a: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наших клиентов и помочь им избавиться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тревог и подозрительности.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хотим на своем примере показать,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доверие порождает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доверие.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 к Согласию.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6144" y="3429000"/>
            <a:ext cx="6278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</a:t>
            </a:r>
          </a:p>
          <a:p>
            <a:endParaRPr lang="ru-RU" sz="1400" b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надежный партнер в жизни наших партнёров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клиентов.</a:t>
            </a: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бизнес-модель построена на принципах прозрачности и честности.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разделяем заботы и тревоги наших партнёров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клиентов,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поскольку хорошо знаем ситуации,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 они могут попасть, предпочитая живое, доверительное и искреннее общение.</a:t>
            </a:r>
          </a:p>
          <a:p>
            <a:endParaRPr lang="ru-RU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не гонимся за сверхприбылью в ущерб партнёрам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клиентам. Ведь для Компании, рассчитывающей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долгосрочные взаимовыгодные отношения, </a:t>
            </a:r>
            <a:r>
              <a:rPr lang="ru-RU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безупречная </a:t>
            </a:r>
            <a:r>
              <a:rPr lang="ru-RU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репутация дороже сиюминутной выгоды.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413792"/>
            <a:ext cx="10959008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Позиционирование Компании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9138" y="1052736"/>
            <a:ext cx="10959008" cy="92054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>
            <a:noAutofit/>
          </a:bodyPr>
          <a:lstStyle/>
          <a:p>
            <a:pPr eaLnBrk="0" hangingPunct="0">
              <a:defRPr/>
            </a:pPr>
            <a:r>
              <a:rPr lang="ru-RU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компании, направленное на качественное и ответственное формирование страхового портфеля, </a:t>
            </a:r>
            <a:r>
              <a:rPr lang="ru-RU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дает </a:t>
            </a:r>
            <a:r>
              <a:rPr lang="ru-RU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реализации стратегических планов по приоритетным видам страхования.</a:t>
            </a:r>
          </a:p>
          <a:p>
            <a:pPr eaLnBrk="0" hangingPunct="0">
              <a:defRPr/>
            </a:pPr>
            <a:endParaRPr lang="ru-RU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4177082" y="341622"/>
            <a:ext cx="7405318" cy="18002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1200" b="0" dirty="0">
                <a:solidFill>
                  <a:srgbClr val="9696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компания «Согласие»</a:t>
            </a:r>
            <a:endParaRPr lang="ru-RU" sz="1200" b="0" dirty="0">
              <a:solidFill>
                <a:srgbClr val="9696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0" name="Группа 299"/>
          <p:cNvGrpSpPr/>
          <p:nvPr/>
        </p:nvGrpSpPr>
        <p:grpSpPr>
          <a:xfrm>
            <a:off x="983432" y="1915462"/>
            <a:ext cx="9842679" cy="4393858"/>
            <a:chOff x="-476734" y="2260636"/>
            <a:chExt cx="10295482" cy="4595994"/>
          </a:xfrm>
        </p:grpSpPr>
        <p:sp>
          <p:nvSpPr>
            <p:cNvPr id="301" name="TextBox 300"/>
            <p:cNvSpPr txBox="1"/>
            <p:nvPr/>
          </p:nvSpPr>
          <p:spPr>
            <a:xfrm>
              <a:off x="7933599" y="4458604"/>
              <a:ext cx="1885149" cy="5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Страхование ответственности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7933599" y="5348782"/>
              <a:ext cx="1885149" cy="32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ОСАГО юр. лиц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7933599" y="6101989"/>
              <a:ext cx="1411583" cy="32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Прочие виды</a:t>
              </a:r>
            </a:p>
          </p:txBody>
        </p:sp>
        <p:graphicFrame>
          <p:nvGraphicFramePr>
            <p:cNvPr id="304" name="Диаграмма 303"/>
            <p:cNvGraphicFramePr/>
            <p:nvPr>
              <p:extLst/>
            </p:nvPr>
          </p:nvGraphicFramePr>
          <p:xfrm>
            <a:off x="3094994" y="2865347"/>
            <a:ext cx="3399830" cy="2266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05" name="Овал 304"/>
            <p:cNvSpPr/>
            <p:nvPr/>
          </p:nvSpPr>
          <p:spPr>
            <a:xfrm>
              <a:off x="4005137" y="3208852"/>
              <a:ext cx="1579543" cy="157954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861014" y="5150371"/>
              <a:ext cx="1996906" cy="17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4 047 490 договоров страхования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 за 2023 г.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3796458" y="3611782"/>
              <a:ext cx="1996906" cy="450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46,5</a:t>
              </a: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3796458" y="3969371"/>
              <a:ext cx="1996906" cy="48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млрд - сборы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solidFill>
                    <a:srgbClr val="000000"/>
                  </a:solidFill>
                  <a:latin typeface="Tahoma"/>
                </a:rPr>
                <a:t>з</a:t>
              </a: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а 2023 год </a:t>
              </a: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5618691" y="4347954"/>
              <a:ext cx="1600037" cy="9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Страхование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юридических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лиц,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вкл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.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в себя:</a:t>
              </a:r>
            </a:p>
          </p:txBody>
        </p:sp>
        <p:sp>
          <p:nvSpPr>
            <p:cNvPr id="310" name="Овал 309"/>
            <p:cNvSpPr/>
            <p:nvPr/>
          </p:nvSpPr>
          <p:spPr>
            <a:xfrm>
              <a:off x="6133315" y="3649945"/>
              <a:ext cx="651582" cy="651582"/>
            </a:xfrm>
            <a:prstGeom prst="ellipse">
              <a:avLst/>
            </a:prstGeom>
            <a:solidFill>
              <a:srgbClr val="8C9BA2"/>
            </a:solidFill>
            <a:ln w="127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6104794" y="3780718"/>
              <a:ext cx="763136" cy="38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</a:rPr>
                <a:t>62</a:t>
              </a: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</a:rPr>
                <a:t>%</a:t>
              </a:r>
            </a:p>
          </p:txBody>
        </p:sp>
        <p:grpSp>
          <p:nvGrpSpPr>
            <p:cNvPr id="312" name="Группа 311"/>
            <p:cNvGrpSpPr/>
            <p:nvPr/>
          </p:nvGrpSpPr>
          <p:grpSpPr>
            <a:xfrm>
              <a:off x="7330732" y="2260636"/>
              <a:ext cx="657378" cy="561284"/>
              <a:chOff x="5827018" y="2146945"/>
              <a:chExt cx="800075" cy="683121"/>
            </a:xfrm>
          </p:grpSpPr>
          <p:sp>
            <p:nvSpPr>
              <p:cNvPr id="371" name="Овал 370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6700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5827018" y="2305149"/>
                <a:ext cx="800075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46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cxnSp>
          <p:nvCxnSpPr>
            <p:cNvPr id="313" name="Прямая соединительная линия 312"/>
            <p:cNvCxnSpPr/>
            <p:nvPr/>
          </p:nvCxnSpPr>
          <p:spPr>
            <a:xfrm>
              <a:off x="5891840" y="3982453"/>
              <a:ext cx="168706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14" name="Прямая соединительная линия 313"/>
            <p:cNvCxnSpPr/>
            <p:nvPr/>
          </p:nvCxnSpPr>
          <p:spPr>
            <a:xfrm>
              <a:off x="6857415" y="3982453"/>
              <a:ext cx="411669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15" name="Прямая соединительная линия 314"/>
            <p:cNvCxnSpPr/>
            <p:nvPr/>
          </p:nvCxnSpPr>
          <p:spPr>
            <a:xfrm>
              <a:off x="7095225" y="2521930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16" name="Прямая соединительная линия 315"/>
            <p:cNvCxnSpPr/>
            <p:nvPr/>
          </p:nvCxnSpPr>
          <p:spPr>
            <a:xfrm>
              <a:off x="7095248" y="5475318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17" name="Прямая соединительная линия 316"/>
            <p:cNvCxnSpPr/>
            <p:nvPr/>
          </p:nvCxnSpPr>
          <p:spPr>
            <a:xfrm>
              <a:off x="7095248" y="4707119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18" name="Прямая соединительная линия 317"/>
            <p:cNvCxnSpPr/>
            <p:nvPr/>
          </p:nvCxnSpPr>
          <p:spPr>
            <a:xfrm>
              <a:off x="7095248" y="3253481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sp>
          <p:nvSpPr>
            <p:cNvPr id="319" name="TextBox 318"/>
            <p:cNvSpPr txBox="1"/>
            <p:nvPr/>
          </p:nvSpPr>
          <p:spPr>
            <a:xfrm>
              <a:off x="7933600" y="2398737"/>
              <a:ext cx="1071679" cy="32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Каско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933600" y="3043787"/>
              <a:ext cx="1415523" cy="5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Личное страхование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7933600" y="3770606"/>
              <a:ext cx="1504802" cy="5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Страхование имущества</a:t>
              </a:r>
            </a:p>
          </p:txBody>
        </p:sp>
        <p:cxnSp>
          <p:nvCxnSpPr>
            <p:cNvPr id="322" name="Прямая соединительная линия 321"/>
            <p:cNvCxnSpPr/>
            <p:nvPr/>
          </p:nvCxnSpPr>
          <p:spPr>
            <a:xfrm>
              <a:off x="7095225" y="2521930"/>
              <a:ext cx="0" cy="3703175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grpSp>
          <p:nvGrpSpPr>
            <p:cNvPr id="323" name="Группа 322"/>
            <p:cNvGrpSpPr/>
            <p:nvPr/>
          </p:nvGrpSpPr>
          <p:grpSpPr>
            <a:xfrm>
              <a:off x="7330732" y="2965641"/>
              <a:ext cx="657378" cy="561284"/>
              <a:chOff x="5827018" y="2146945"/>
              <a:chExt cx="800075" cy="683121"/>
            </a:xfrm>
          </p:grpSpPr>
          <p:sp>
            <p:nvSpPr>
              <p:cNvPr id="369" name="Овал 368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A4A54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5827018" y="2297281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16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grpSp>
          <p:nvGrpSpPr>
            <p:cNvPr id="324" name="Группа 323"/>
            <p:cNvGrpSpPr/>
            <p:nvPr/>
          </p:nvGrpSpPr>
          <p:grpSpPr>
            <a:xfrm>
              <a:off x="7330732" y="3710630"/>
              <a:ext cx="657378" cy="561284"/>
              <a:chOff x="5827018" y="2146945"/>
              <a:chExt cx="800075" cy="683121"/>
            </a:xfrm>
          </p:grpSpPr>
          <p:sp>
            <p:nvSpPr>
              <p:cNvPr id="367" name="Овал 366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DCD8C0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5827018" y="2307282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25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grpSp>
          <p:nvGrpSpPr>
            <p:cNvPr id="325" name="Группа 324"/>
            <p:cNvGrpSpPr/>
            <p:nvPr/>
          </p:nvGrpSpPr>
          <p:grpSpPr>
            <a:xfrm>
              <a:off x="7334973" y="4428364"/>
              <a:ext cx="657378" cy="561284"/>
              <a:chOff x="5832180" y="2146945"/>
              <a:chExt cx="800075" cy="683121"/>
            </a:xfrm>
          </p:grpSpPr>
          <p:sp>
            <p:nvSpPr>
              <p:cNvPr id="365" name="Овал 364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ADBFB3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5832180" y="2282474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3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grpSp>
          <p:nvGrpSpPr>
            <p:cNvPr id="326" name="Группа 325"/>
            <p:cNvGrpSpPr/>
            <p:nvPr/>
          </p:nvGrpSpPr>
          <p:grpSpPr>
            <a:xfrm>
              <a:off x="7330732" y="5191524"/>
              <a:ext cx="657378" cy="561284"/>
              <a:chOff x="5827018" y="2146945"/>
              <a:chExt cx="800075" cy="683121"/>
            </a:xfrm>
          </p:grpSpPr>
          <p:sp>
            <p:nvSpPr>
              <p:cNvPr id="363" name="Овал 362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8C9BA2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5827018" y="2276825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8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cxnSp>
          <p:nvCxnSpPr>
            <p:cNvPr id="327" name="Прямая соединительная линия 326"/>
            <p:cNvCxnSpPr/>
            <p:nvPr/>
          </p:nvCxnSpPr>
          <p:spPr>
            <a:xfrm>
              <a:off x="7095248" y="6220308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grpSp>
          <p:nvGrpSpPr>
            <p:cNvPr id="328" name="Группа 327"/>
            <p:cNvGrpSpPr/>
            <p:nvPr/>
          </p:nvGrpSpPr>
          <p:grpSpPr>
            <a:xfrm>
              <a:off x="7330732" y="5936513"/>
              <a:ext cx="657378" cy="561284"/>
              <a:chOff x="5827018" y="2146945"/>
              <a:chExt cx="800075" cy="683121"/>
            </a:xfrm>
          </p:grpSpPr>
          <p:sp>
            <p:nvSpPr>
              <p:cNvPr id="361" name="Овал 360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8C9BA2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5827018" y="2256670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2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sp>
          <p:nvSpPr>
            <p:cNvPr id="329" name="TextBox 328"/>
            <p:cNvSpPr txBox="1"/>
            <p:nvPr/>
          </p:nvSpPr>
          <p:spPr>
            <a:xfrm>
              <a:off x="2385451" y="4347954"/>
              <a:ext cx="1550502" cy="9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Страхование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физических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лиц,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вкл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.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в себя:</a:t>
              </a:r>
            </a:p>
          </p:txBody>
        </p:sp>
        <p:sp>
          <p:nvSpPr>
            <p:cNvPr id="330" name="Овал 329"/>
            <p:cNvSpPr/>
            <p:nvPr/>
          </p:nvSpPr>
          <p:spPr>
            <a:xfrm>
              <a:off x="2809579" y="3649945"/>
              <a:ext cx="651582" cy="651582"/>
            </a:xfrm>
            <a:prstGeom prst="ellipse">
              <a:avLst/>
            </a:prstGeom>
            <a:solidFill>
              <a:srgbClr val="FF6700"/>
            </a:solidFill>
            <a:ln w="127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781057" y="3780718"/>
              <a:ext cx="763136" cy="38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</a:rPr>
                <a:t>38</a:t>
              </a: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</a:rPr>
                <a:t>%</a:t>
              </a:r>
            </a:p>
          </p:txBody>
        </p:sp>
        <p:cxnSp>
          <p:nvCxnSpPr>
            <p:cNvPr id="332" name="Прямая соединительная линия 331"/>
            <p:cNvCxnSpPr/>
            <p:nvPr/>
          </p:nvCxnSpPr>
          <p:spPr>
            <a:xfrm>
              <a:off x="3514678" y="3982453"/>
              <a:ext cx="168706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33" name="Прямая соединительная линия 332"/>
            <p:cNvCxnSpPr/>
            <p:nvPr/>
          </p:nvCxnSpPr>
          <p:spPr>
            <a:xfrm>
              <a:off x="2521954" y="2784848"/>
              <a:ext cx="0" cy="2965874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34" name="Прямая соединительная линия 333"/>
            <p:cNvCxnSpPr/>
            <p:nvPr/>
          </p:nvCxnSpPr>
          <p:spPr>
            <a:xfrm>
              <a:off x="2281589" y="2784848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35" name="Прямая соединительная линия 334"/>
            <p:cNvCxnSpPr/>
            <p:nvPr/>
          </p:nvCxnSpPr>
          <p:spPr>
            <a:xfrm>
              <a:off x="2281589" y="3596958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36" name="Прямая соединительная линия 335"/>
            <p:cNvCxnSpPr/>
            <p:nvPr/>
          </p:nvCxnSpPr>
          <p:spPr>
            <a:xfrm>
              <a:off x="2281589" y="5750722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grpSp>
          <p:nvGrpSpPr>
            <p:cNvPr id="337" name="Группа 336"/>
            <p:cNvGrpSpPr/>
            <p:nvPr/>
          </p:nvGrpSpPr>
          <p:grpSpPr>
            <a:xfrm>
              <a:off x="1604663" y="2523554"/>
              <a:ext cx="657378" cy="561284"/>
              <a:chOff x="5827018" y="2146945"/>
              <a:chExt cx="800075" cy="683121"/>
            </a:xfrm>
          </p:grpSpPr>
          <p:sp>
            <p:nvSpPr>
              <p:cNvPr id="359" name="Овал 358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6700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5827018" y="2285307"/>
                <a:ext cx="800075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42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  <a:endPara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grpSp>
          <p:nvGrpSpPr>
            <p:cNvPr id="338" name="Группа 337"/>
            <p:cNvGrpSpPr/>
            <p:nvPr/>
          </p:nvGrpSpPr>
          <p:grpSpPr>
            <a:xfrm>
              <a:off x="1614626" y="3327389"/>
              <a:ext cx="657378" cy="561284"/>
              <a:chOff x="5839144" y="2146945"/>
              <a:chExt cx="800075" cy="683121"/>
            </a:xfrm>
          </p:grpSpPr>
          <p:sp>
            <p:nvSpPr>
              <p:cNvPr id="357" name="Овал 356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A4A54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5839144" y="2300955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0000"/>
                    </a:solidFill>
                    <a:latin typeface="Tahoma"/>
                  </a:rPr>
                  <a:t>8</a:t>
                </a:r>
                <a:r>
                  <a:rPr lang="ru-RU" sz="1100" kern="0" dirty="0" smtClean="0">
                    <a:solidFill>
                      <a:srgbClr val="000000"/>
                    </a:solidFill>
                    <a:latin typeface="Tahoma"/>
                  </a:rPr>
                  <a:t>%</a:t>
                </a:r>
                <a:endParaRPr kumimoji="0" lang="ru-RU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grpSp>
          <p:nvGrpSpPr>
            <p:cNvPr id="339" name="Группа 338"/>
            <p:cNvGrpSpPr/>
            <p:nvPr/>
          </p:nvGrpSpPr>
          <p:grpSpPr>
            <a:xfrm>
              <a:off x="1595646" y="4131224"/>
              <a:ext cx="657378" cy="561284"/>
              <a:chOff x="5816043" y="2146945"/>
              <a:chExt cx="800075" cy="683121"/>
            </a:xfrm>
          </p:grpSpPr>
          <p:sp>
            <p:nvSpPr>
              <p:cNvPr id="355" name="Овал 354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DCD8C0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>
                <a:off x="5816043" y="2271772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 </a:t>
                </a: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9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</a:p>
            </p:txBody>
          </p:sp>
        </p:grpSp>
        <p:grpSp>
          <p:nvGrpSpPr>
            <p:cNvPr id="340" name="Группа 339"/>
            <p:cNvGrpSpPr/>
            <p:nvPr/>
          </p:nvGrpSpPr>
          <p:grpSpPr>
            <a:xfrm>
              <a:off x="1614627" y="5464601"/>
              <a:ext cx="657378" cy="561284"/>
              <a:chOff x="5839144" y="2077733"/>
              <a:chExt cx="800075" cy="683121"/>
            </a:xfrm>
          </p:grpSpPr>
          <p:sp>
            <p:nvSpPr>
              <p:cNvPr id="353" name="Овал 352"/>
              <p:cNvSpPr/>
              <p:nvPr/>
            </p:nvSpPr>
            <p:spPr>
              <a:xfrm>
                <a:off x="5856920" y="2077733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8C9BA2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5839144" y="2211785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40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</a:p>
            </p:txBody>
          </p:sp>
        </p:grpSp>
        <p:sp>
          <p:nvSpPr>
            <p:cNvPr id="341" name="TextBox 340"/>
            <p:cNvSpPr txBox="1"/>
            <p:nvPr/>
          </p:nvSpPr>
          <p:spPr>
            <a:xfrm>
              <a:off x="518311" y="2650907"/>
              <a:ext cx="1071679" cy="32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Каско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93790" y="3328794"/>
              <a:ext cx="1396201" cy="5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Личное страхование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-55871" y="5588414"/>
              <a:ext cx="1645862" cy="32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ОСАГО физ. лиц</a:t>
              </a:r>
            </a:p>
          </p:txBody>
        </p:sp>
        <p:cxnSp>
          <p:nvCxnSpPr>
            <p:cNvPr id="344" name="Прямая соединительная линия 343"/>
            <p:cNvCxnSpPr/>
            <p:nvPr/>
          </p:nvCxnSpPr>
          <p:spPr>
            <a:xfrm>
              <a:off x="2281589" y="4409069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45" name="Прямая соединительная линия 344"/>
            <p:cNvCxnSpPr/>
            <p:nvPr/>
          </p:nvCxnSpPr>
          <p:spPr>
            <a:xfrm>
              <a:off x="2521954" y="3991826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cxnSp>
          <p:nvCxnSpPr>
            <p:cNvPr id="346" name="Прямая соединительная линия 345"/>
            <p:cNvCxnSpPr/>
            <p:nvPr/>
          </p:nvCxnSpPr>
          <p:spPr>
            <a:xfrm>
              <a:off x="7095248" y="3982453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grpSp>
          <p:nvGrpSpPr>
            <p:cNvPr id="347" name="Группа 346"/>
            <p:cNvGrpSpPr/>
            <p:nvPr/>
          </p:nvGrpSpPr>
          <p:grpSpPr>
            <a:xfrm>
              <a:off x="1629233" y="4836647"/>
              <a:ext cx="660944" cy="561284"/>
              <a:chOff x="5856920" y="2146945"/>
              <a:chExt cx="804415" cy="683121"/>
            </a:xfrm>
          </p:grpSpPr>
          <p:sp>
            <p:nvSpPr>
              <p:cNvPr id="351" name="Овал 350"/>
              <p:cNvSpPr/>
              <p:nvPr/>
            </p:nvSpPr>
            <p:spPr>
              <a:xfrm>
                <a:off x="5856920" y="2146945"/>
                <a:ext cx="683121" cy="68312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DCD8C0"/>
                </a:solidFill>
                <a:prstDash val="sysDot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4A4A54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5861260" y="2274019"/>
                <a:ext cx="800075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1</a:t>
                </a:r>
                <a:r>
                  <a:rPr kumimoji="0" lang="ru-RU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%</a:t>
                </a:r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-476734" y="4879548"/>
              <a:ext cx="2066725" cy="5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Страхование ответственности</a:t>
              </a:r>
            </a:p>
          </p:txBody>
        </p:sp>
        <p:cxnSp>
          <p:nvCxnSpPr>
            <p:cNvPr id="349" name="Прямая соединительная линия 348"/>
            <p:cNvCxnSpPr/>
            <p:nvPr/>
          </p:nvCxnSpPr>
          <p:spPr>
            <a:xfrm>
              <a:off x="2281589" y="5124133"/>
              <a:ext cx="240365" cy="0"/>
            </a:xfrm>
            <a:prstGeom prst="line">
              <a:avLst/>
            </a:prstGeom>
            <a:noFill/>
            <a:ln w="12700" cap="flat" cmpd="sng" algn="ctr">
              <a:solidFill>
                <a:srgbClr val="8C9BA2"/>
              </a:solidFill>
              <a:prstDash val="solid"/>
            </a:ln>
            <a:effectLst/>
          </p:spPr>
        </p:cxnSp>
        <p:sp>
          <p:nvSpPr>
            <p:cNvPr id="350" name="TextBox 349"/>
            <p:cNvSpPr txBox="1"/>
            <p:nvPr/>
          </p:nvSpPr>
          <p:spPr>
            <a:xfrm>
              <a:off x="223304" y="4157321"/>
              <a:ext cx="1366687" cy="54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rPr>
                <a:t>Страхование имущества</a:t>
              </a:r>
            </a:p>
          </p:txBody>
        </p:sp>
      </p:grpSp>
      <p:sp>
        <p:nvSpPr>
          <p:cNvPr id="8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5824F-2274-C745-8BE8-2632E2ED8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5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4A5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Заголовок 4"/>
          <p:cNvSpPr>
            <a:spLocks noGrp="1"/>
          </p:cNvSpPr>
          <p:nvPr>
            <p:ph type="title"/>
          </p:nvPr>
        </p:nvSpPr>
        <p:spPr>
          <a:xfrm>
            <a:off x="623392" y="404920"/>
            <a:ext cx="7920880" cy="659619"/>
          </a:xfrm>
        </p:spPr>
        <p:txBody>
          <a:bodyPr>
            <a:normAutofit/>
          </a:bodyPr>
          <a:lstStyle/>
          <a:p>
            <a:r>
              <a:rPr lang="ru-RU" sz="3200" dirty="0"/>
              <a:t>Страховой </a:t>
            </a:r>
            <a:r>
              <a:rPr lang="ru-RU" sz="3200" dirty="0" smtClean="0"/>
              <a:t>портфель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4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2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0&quot;/&gt;&lt;m_nIndex val=&quot;3&quot;/&gt;&lt;/elem&gt;&lt;key val=&quot;3&quot;/&gt;&lt;elem&gt;&lt;m_nPartnerID val=&quot;530&quot;/&gt;&lt;m_nIndex val=&quot;3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3878"/>
</p:tagLst>
</file>

<file path=ppt/theme/theme1.xml><?xml version="1.0" encoding="utf-8"?>
<a:theme xmlns:a="http://schemas.openxmlformats.org/drawingml/2006/main" name="1_Custom Design">
  <a:themeElements>
    <a:clrScheme name="Другая 20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FF6700"/>
      </a:hlink>
      <a:folHlink>
        <a:srgbClr val="BF4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Другая 20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FF6700"/>
      </a:hlink>
      <a:folHlink>
        <a:srgbClr val="BF4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Soglasie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0B80FF"/>
      </a:hlink>
      <a:folHlink>
        <a:srgbClr val="26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oglasie">
  <a:themeElements>
    <a:clrScheme name="Согласие">
      <a:dk1>
        <a:srgbClr val="4A4A54"/>
      </a:dk1>
      <a:lt1>
        <a:srgbClr val="FFFFFF"/>
      </a:lt1>
      <a:dk2>
        <a:srgbClr val="FF6700"/>
      </a:dk2>
      <a:lt2>
        <a:srgbClr val="E6E6EB"/>
      </a:lt2>
      <a:accent1>
        <a:srgbClr val="DCD8C0"/>
      </a:accent1>
      <a:accent2>
        <a:srgbClr val="ADBFB3"/>
      </a:accent2>
      <a:accent3>
        <a:srgbClr val="8C9BA2"/>
      </a:accent3>
      <a:accent4>
        <a:srgbClr val="31443E"/>
      </a:accent4>
      <a:accent5>
        <a:srgbClr val="592924"/>
      </a:accent5>
      <a:accent6>
        <a:srgbClr val="25252A"/>
      </a:accent6>
      <a:hlink>
        <a:srgbClr val="FF6700"/>
      </a:hlink>
      <a:folHlink>
        <a:srgbClr val="6B6B75"/>
      </a:folHlink>
    </a:clrScheme>
    <a:fontScheme name="Soglasi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5822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b="0" dirty="0" smtClean="0">
            <a:solidFill>
              <a:srgbClr val="77787B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glasie" id="{F26116D9-87D6-4187-AC76-77E1B3758474}" vid="{DDD96D43-4FB4-4B8A-BA41-3A5B2AFF04A8}"/>
    </a:ext>
  </a:extLst>
</a:theme>
</file>

<file path=ppt/theme/theme6.xml><?xml version="1.0" encoding="utf-8"?>
<a:theme xmlns:a="http://schemas.openxmlformats.org/drawingml/2006/main" name="11_Custom Design">
  <a:themeElements>
    <a:clrScheme name="Другая 39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FF6700"/>
      </a:hlink>
      <a:folHlink>
        <a:srgbClr val="BF4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4_Custom Design">
  <a:themeElements>
    <a:clrScheme name="Другая 20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FF6700"/>
      </a:hlink>
      <a:folHlink>
        <a:srgbClr val="BF4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гласие">
    <a:dk1>
      <a:srgbClr val="4A4A54"/>
    </a:dk1>
    <a:lt1>
      <a:srgbClr val="FFFFFF"/>
    </a:lt1>
    <a:dk2>
      <a:srgbClr val="FF6700"/>
    </a:dk2>
    <a:lt2>
      <a:srgbClr val="E6E6EB"/>
    </a:lt2>
    <a:accent1>
      <a:srgbClr val="DCD8C0"/>
    </a:accent1>
    <a:accent2>
      <a:srgbClr val="ADBFB3"/>
    </a:accent2>
    <a:accent3>
      <a:srgbClr val="8C9BA2"/>
    </a:accent3>
    <a:accent4>
      <a:srgbClr val="31443E"/>
    </a:accent4>
    <a:accent5>
      <a:srgbClr val="592924"/>
    </a:accent5>
    <a:accent6>
      <a:srgbClr val="25252A"/>
    </a:accent6>
    <a:hlink>
      <a:srgbClr val="FF6700"/>
    </a:hlink>
    <a:folHlink>
      <a:srgbClr val="6B6B75"/>
    </a:folHlink>
  </a:clrScheme>
  <a:fontScheme name="Soglasie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DC8531BC3EDB44BFD191F4B8A96760" ma:contentTypeVersion="0" ma:contentTypeDescription="Создание документа." ma:contentTypeScope="" ma:versionID="2b023559ccff77ae82819ae3e988e7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028429-9C9C-4184-9962-C3F08193C7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3677E-3AF2-47F3-B392-01059A770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D66085-3CC0-40E0-AE62-EFE66F78945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64443</TotalTime>
  <Words>2308</Words>
  <Application>Microsoft Office PowerPoint</Application>
  <PresentationFormat>Широкоэкранный</PresentationFormat>
  <Paragraphs>435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1_Custom Design</vt:lpstr>
      <vt:lpstr>2_Custom Design</vt:lpstr>
      <vt:lpstr>Специальное оформление</vt:lpstr>
      <vt:lpstr>3_Custom Design</vt:lpstr>
      <vt:lpstr>Soglasie</vt:lpstr>
      <vt:lpstr>11_Custom Design</vt:lpstr>
      <vt:lpstr>14_Custom Design</vt:lpstr>
      <vt:lpstr>Тема Office</vt:lpstr>
      <vt:lpstr>Презентация PowerPoint</vt:lpstr>
      <vt:lpstr>Информация о компании</vt:lpstr>
      <vt:lpstr>Презентация PowerPoint</vt:lpstr>
      <vt:lpstr>Презентация PowerPoint</vt:lpstr>
      <vt:lpstr>Презентация PowerPoint</vt:lpstr>
      <vt:lpstr>Место СК «Согласие-Вита» на рынке life</vt:lpstr>
      <vt:lpstr>Награды и рейтинги</vt:lpstr>
      <vt:lpstr>Позиционирование Компании</vt:lpstr>
      <vt:lpstr>Страховой портфель</vt:lpstr>
      <vt:lpstr>Профессиональные объединения.  Главный офис</vt:lpstr>
      <vt:lpstr>Профессиональные объединения. Регионы</vt:lpstr>
      <vt:lpstr>Линейка продуктов</vt:lpstr>
      <vt:lpstr>Презентация PowerPoint</vt:lpstr>
      <vt:lpstr>Клиентский сервис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Страховая компания «Согласие»</dc:title>
  <dc:creator>Roman Yurchenko</dc:creator>
  <cp:lastModifiedBy>Дворецкова Ева Сергеевна</cp:lastModifiedBy>
  <cp:revision>3337</cp:revision>
  <cp:lastPrinted>2022-04-15T13:41:33Z</cp:lastPrinted>
  <dcterms:modified xsi:type="dcterms:W3CDTF">2024-10-16T06:00:27Z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0x01010099DC8531BC3EDB44BFD191F4B8A96760</vt:lpwstr>
  </property>
</Properties>
</file>